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87" r:id="rId18"/>
    <p:sldId id="288" r:id="rId19"/>
    <p:sldId id="272" r:id="rId20"/>
    <p:sldId id="289" r:id="rId21"/>
    <p:sldId id="274" r:id="rId22"/>
    <p:sldId id="290" r:id="rId23"/>
    <p:sldId id="277" r:id="rId24"/>
    <p:sldId id="291" r:id="rId25"/>
    <p:sldId id="292" r:id="rId26"/>
    <p:sldId id="293" r:id="rId27"/>
    <p:sldId id="276" r:id="rId28"/>
    <p:sldId id="294" r:id="rId29"/>
    <p:sldId id="278" r:id="rId30"/>
    <p:sldId id="279" r:id="rId31"/>
    <p:sldId id="280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00"/>
    <a:srgbClr val="FFFF99"/>
    <a:srgbClr val="99FF99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Relationship Id="rId1" Type="http://schemas.openxmlformats.org/officeDocument/2006/relationships/image" Target="../media/image1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_c_D\&#1041;&#1102;&#1076;&#1078;&#1077;&#1090;%20&#1076;&#1083;&#1103;%20&#1075;&#1088;&#1072;&#1078;&#1076;&#1072;&#1085;\2016%20&#1041;&#1102;&#1076;&#1078;&#1077;&#1090;%20&#1076;&#1083;&#1103;%20&#1075;&#1088;&#1072;&#1078;&#1076;&#1072;&#1085;\&#1041;&#1076;&#1043;.%20&#1076;&#1086;&#1093;&#1086;&#1076;&#1099;%202016%201%20&#1095;&#1090;.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'конс. и рай.'!$B$3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dLbls>
            <c:dLbl>
              <c:idx val="0"/>
              <c:layout>
                <c:manualLayout>
                  <c:x val="-2.0715391579151718E-17"/>
                  <c:y val="-7.866273352999064E-3"/>
                </c:manualLayout>
              </c:layout>
              <c:showVal val="1"/>
            </c:dLbl>
            <c:dLbl>
              <c:idx val="1"/>
              <c:layout>
                <c:manualLayout>
                  <c:x val="3.55555555555557E-3"/>
                  <c:y val="-4.0404040404040394E-2"/>
                </c:manualLayout>
              </c:layout>
              <c:showVal val="1"/>
            </c:dLbl>
            <c:dLbl>
              <c:idx val="2"/>
              <c:layout>
                <c:manualLayout>
                  <c:x val="2.2598870056497202E-3"/>
                  <c:y val="-2.3598820058996987E-2"/>
                </c:manualLayout>
              </c:layout>
              <c:showVal val="1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'конс. и рай.'!$B$6:$B$8</c:f>
              <c:numCache>
                <c:formatCode>#,##0.0</c:formatCode>
                <c:ptCount val="3"/>
                <c:pt idx="0">
                  <c:v>2987.2</c:v>
                </c:pt>
                <c:pt idx="1">
                  <c:v>2913.9</c:v>
                </c:pt>
                <c:pt idx="2">
                  <c:v>3067.7</c:v>
                </c:pt>
              </c:numCache>
            </c:numRef>
          </c:val>
        </c:ser>
        <c:ser>
          <c:idx val="1"/>
          <c:order val="1"/>
          <c:tx>
            <c:strRef>
              <c:f>'конс.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1638418079096252E-2"/>
                  <c:y val="-2.3598820058996987E-2"/>
                </c:manualLayout>
              </c:layout>
              <c:showVal val="1"/>
            </c:dLbl>
            <c:dLbl>
              <c:idx val="1"/>
              <c:layout>
                <c:manualLayout>
                  <c:x val="3.1638418079096252E-2"/>
                  <c:y val="-1.1799410029498495E-2"/>
                </c:manualLayout>
              </c:layout>
              <c:showVal val="1"/>
            </c:dLbl>
            <c:dLbl>
              <c:idx val="2"/>
              <c:layout>
                <c:manualLayout>
                  <c:x val="3.1638418079096252E-2"/>
                  <c:y val="-7.866273352999064E-3"/>
                </c:manualLayout>
              </c:layout>
              <c:showVal val="1"/>
            </c:dLbl>
            <c:dLbl>
              <c:idx val="3"/>
              <c:layout>
                <c:manualLayout>
                  <c:x val="3.1638418079096321E-2"/>
                  <c:y val="-1.179941002949852E-2"/>
                </c:manualLayout>
              </c:layout>
              <c:showVal val="1"/>
            </c:dLbl>
            <c:dLbl>
              <c:idx val="4"/>
              <c:layout>
                <c:manualLayout>
                  <c:x val="2.9378531073446342E-2"/>
                  <c:y val="-7.866273352999064E-3"/>
                </c:manualLayout>
              </c:layout>
              <c:showVal val="1"/>
            </c:dLbl>
            <c:dLbl>
              <c:idx val="5"/>
              <c:layout>
                <c:manualLayout>
                  <c:x val="2.9378531073446342E-2"/>
                  <c:y val="-7.866273352999064E-3"/>
                </c:manualLayout>
              </c:layout>
              <c:showVal val="1"/>
            </c:dLbl>
            <c:spPr>
              <a:solidFill>
                <a:schemeClr val="lt1"/>
              </a:solidFill>
              <a:ln w="12700" cap="flat" cmpd="sng" algn="ctr">
                <a:solidFill>
                  <a:srgbClr val="00206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'конс. и рай.'!$C$6:$C$8</c:f>
              <c:numCache>
                <c:formatCode>#,##0.0</c:formatCode>
                <c:ptCount val="3"/>
                <c:pt idx="0">
                  <c:v>2854.4</c:v>
                </c:pt>
                <c:pt idx="1">
                  <c:v>2771.5</c:v>
                </c:pt>
                <c:pt idx="2">
                  <c:v>2915.8</c:v>
                </c:pt>
              </c:numCache>
            </c:numRef>
          </c:val>
        </c:ser>
        <c:dLbls>
          <c:showVal val="1"/>
        </c:dLbls>
        <c:shape val="box"/>
        <c:axId val="60871424"/>
        <c:axId val="60872960"/>
        <c:axId val="0"/>
      </c:bar3DChart>
      <c:catAx>
        <c:axId val="60871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60872960"/>
        <c:crosses val="autoZero"/>
        <c:auto val="1"/>
        <c:lblAlgn val="ctr"/>
        <c:lblOffset val="100"/>
      </c:catAx>
      <c:valAx>
        <c:axId val="60872960"/>
        <c:scaling>
          <c:orientation val="minMax"/>
        </c:scaling>
        <c:axPos val="l"/>
        <c:numFmt formatCode="#,##0.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608714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1027051618547683E-2"/>
          <c:y val="0.92353199251116569"/>
          <c:w val="0.96698512685914262"/>
          <c:h val="5.1081383839611916E-2"/>
        </c:manualLayout>
      </c:layout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303973287290843"/>
          <c:y val="0.15737068385985395"/>
          <c:w val="0.84156361948458291"/>
          <c:h val="0.66908540912105774"/>
        </c:manualLayout>
      </c:layout>
      <c:bar3DChart>
        <c:barDir val="col"/>
        <c:grouping val="clustered"/>
        <c:ser>
          <c:idx val="0"/>
          <c:order val="0"/>
          <c:tx>
            <c:strRef>
              <c:f>собст.конс.!$B$3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-2.0715391579151746E-17"/>
                  <c:y val="-7.866273352999064E-3"/>
                </c:manualLayout>
              </c:layout>
              <c:showVal val="1"/>
            </c:dLbl>
            <c:dLbl>
              <c:idx val="1"/>
              <c:layout>
                <c:manualLayout>
                  <c:x val="3.5555555555555683E-3"/>
                  <c:y val="-4.0404040404040373E-2"/>
                </c:manualLayout>
              </c:layout>
              <c:showVal val="1"/>
            </c:dLbl>
            <c:dLbl>
              <c:idx val="2"/>
              <c:layout>
                <c:manualLayout>
                  <c:x val="2.2598870056497202E-3"/>
                  <c:y val="-2.3598820058996987E-2"/>
                </c:manualLayout>
              </c:layout>
              <c:showVal val="1"/>
            </c:dLbl>
            <c:spPr>
              <a:solidFill>
                <a:schemeClr val="accent5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l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собст.конс.!$A$6:$A$8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собст.конс.!$B$6:$B$8</c:f>
              <c:numCache>
                <c:formatCode>#,##0.0</c:formatCode>
                <c:ptCount val="3"/>
                <c:pt idx="0">
                  <c:v>334707.8</c:v>
                </c:pt>
                <c:pt idx="1">
                  <c:v>382712.6</c:v>
                </c:pt>
                <c:pt idx="2">
                  <c:v>390166.5</c:v>
                </c:pt>
              </c:numCache>
            </c:numRef>
          </c:val>
        </c:ser>
        <c:ser>
          <c:idx val="1"/>
          <c:order val="1"/>
          <c:tx>
            <c:strRef>
              <c:f>собст.конс.!$C$3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3.1638418079096092E-2"/>
                  <c:y val="-2.3598820058996987E-2"/>
                </c:manualLayout>
              </c:layout>
              <c:showVal val="1"/>
            </c:dLbl>
            <c:dLbl>
              <c:idx val="1"/>
              <c:layout>
                <c:manualLayout>
                  <c:x val="3.1638418079096092E-2"/>
                  <c:y val="-1.1799410029498488E-2"/>
                </c:manualLayout>
              </c:layout>
              <c:showVal val="1"/>
            </c:dLbl>
            <c:dLbl>
              <c:idx val="2"/>
              <c:layout>
                <c:manualLayout>
                  <c:x val="3.1638418079096092E-2"/>
                  <c:y val="-7.866273352999064E-3"/>
                </c:manualLayout>
              </c:layout>
              <c:showVal val="1"/>
            </c:dLbl>
            <c:dLbl>
              <c:idx val="3"/>
              <c:layout>
                <c:manualLayout>
                  <c:x val="3.1638418079096252E-2"/>
                  <c:y val="-1.179941002949852E-2"/>
                </c:manualLayout>
              </c:layout>
              <c:showVal val="1"/>
            </c:dLbl>
            <c:dLbl>
              <c:idx val="4"/>
              <c:layout>
                <c:manualLayout>
                  <c:x val="2.9378531073446332E-2"/>
                  <c:y val="-7.866273352999064E-3"/>
                </c:manualLayout>
              </c:layout>
              <c:showVal val="1"/>
            </c:dLbl>
            <c:dLbl>
              <c:idx val="5"/>
              <c:layout>
                <c:manualLayout>
                  <c:x val="2.9378531073446332E-2"/>
                  <c:y val="-7.866273352999064E-3"/>
                </c:manualLayout>
              </c:layout>
              <c:showVal val="1"/>
            </c:dLbl>
            <c:spPr>
              <a:solidFill>
                <a:schemeClr val="bg2"/>
              </a:solidFill>
              <a:ln w="9525" cap="flat" cmpd="sng" algn="ctr">
                <a:solidFill>
                  <a:schemeClr val="accent5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собст.конс.!$A$6:$A$8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собст.конс.!$C$6:$C$8</c:f>
              <c:numCache>
                <c:formatCode>#,##0.0</c:formatCode>
                <c:ptCount val="3"/>
                <c:pt idx="0">
                  <c:v>498372</c:v>
                </c:pt>
                <c:pt idx="1">
                  <c:v>548184.6</c:v>
                </c:pt>
                <c:pt idx="2">
                  <c:v>566462</c:v>
                </c:pt>
              </c:numCache>
            </c:numRef>
          </c:val>
        </c:ser>
        <c:dLbls>
          <c:showVal val="1"/>
        </c:dLbls>
        <c:shape val="box"/>
        <c:axId val="60887424"/>
        <c:axId val="60888960"/>
        <c:axId val="0"/>
      </c:bar3DChart>
      <c:catAx>
        <c:axId val="608874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2400"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888960"/>
        <c:crosses val="autoZero"/>
        <c:auto val="1"/>
        <c:lblAlgn val="ctr"/>
        <c:lblOffset val="100"/>
      </c:catAx>
      <c:valAx>
        <c:axId val="60888960"/>
        <c:scaling>
          <c:orientation val="minMax"/>
        </c:scaling>
        <c:axPos val="l"/>
        <c:numFmt formatCode="#,##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60887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027051618547683E-2"/>
          <c:y val="0.91394730957242043"/>
          <c:w val="0.96698512685914262"/>
          <c:h val="6.0666263658135634E-2"/>
        </c:manualLayout>
      </c:layout>
      <c:txPr>
        <a:bodyPr/>
        <a:lstStyle/>
        <a:p>
          <a:pPr>
            <a:defRPr sz="1800" i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3.7971686766473056E-2"/>
          <c:y val="0.11494228068292639"/>
          <c:w val="0.96202831323352744"/>
          <c:h val="0.75267746475647068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0.11707266291334979"/>
                  <c:y val="-3.203837699484275E-2"/>
                </c:manualLayout>
              </c:layout>
              <c:showVal val="1"/>
            </c:dLbl>
            <c:dLbl>
              <c:idx val="1"/>
              <c:layout>
                <c:manualLayout>
                  <c:x val="0.12307121091083945"/>
                  <c:y val="-3.1421185736816085E-2"/>
                </c:manualLayout>
              </c:layout>
              <c:showVal val="1"/>
            </c:dLbl>
            <c:dLbl>
              <c:idx val="2"/>
              <c:layout>
                <c:manualLayout>
                  <c:x val="0.13365911427846863"/>
                  <c:y val="-2.9273317740240123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6.4419660852974084E-2"/>
                </c:manualLayout>
              </c:layout>
              <c:showVal val="1"/>
            </c:dLbl>
            <c:dLbl>
              <c:idx val="4"/>
              <c:layout>
                <c:manualLayout>
                  <c:x val="2.13962190536994E-2"/>
                  <c:y val="-5.0846971773579497E-2"/>
                </c:manualLayout>
              </c:layout>
              <c:showVal val="1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 u="sng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'соб.доходы14-16'!$A$4:$A$6</c:f>
              <c:strCache>
                <c:ptCount val="3"/>
                <c:pt idx="0">
                  <c:v>Факт 2014 года</c:v>
                </c:pt>
                <c:pt idx="1">
                  <c:v>Бюджетные назначения 2015 года</c:v>
                </c:pt>
                <c:pt idx="2">
                  <c:v>Проект 2016 года</c:v>
                </c:pt>
              </c:strCache>
            </c:strRef>
          </c:cat>
          <c:val>
            <c:numRef>
              <c:f>'соб.доходы14-16'!$B$4:$B$6</c:f>
              <c:numCache>
                <c:formatCode>#,##0.0</c:formatCode>
                <c:ptCount val="3"/>
                <c:pt idx="0">
                  <c:v>334707.8</c:v>
                </c:pt>
                <c:pt idx="1">
                  <c:v>382712.6</c:v>
                </c:pt>
                <c:pt idx="2">
                  <c:v>390166.5</c:v>
                </c:pt>
              </c:numCache>
            </c:numRef>
          </c:val>
        </c:ser>
        <c:dLbls>
          <c:showVal val="1"/>
        </c:dLbls>
        <c:shape val="cylinder"/>
        <c:axId val="60922496"/>
        <c:axId val="60932480"/>
        <c:axId val="0"/>
      </c:bar3DChart>
      <c:catAx>
        <c:axId val="60922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00"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932480"/>
        <c:crosses val="autoZero"/>
        <c:auto val="1"/>
        <c:lblAlgn val="ctr"/>
        <c:lblOffset val="100"/>
      </c:catAx>
      <c:valAx>
        <c:axId val="60932480"/>
        <c:scaling>
          <c:orientation val="minMax"/>
        </c:scaling>
        <c:delete val="1"/>
        <c:axPos val="l"/>
        <c:numFmt formatCode="#,##0.0" sourceLinked="1"/>
        <c:tickLblPos val="nextTo"/>
        <c:crossAx val="60922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76170517392533E-2"/>
          <c:y val="4.0709886568945496E-2"/>
          <c:w val="0.84778443956141614"/>
          <c:h val="0.6926322163830540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9756817982379437E-3"/>
                  <c:y val="7.05693605382063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5396647642511191E-2"/>
                  <c:y val="2.566158565025683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3902727192951678E-2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3.2866249890308598E-2"/>
                  <c:y val="-1.0692327354273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3.2866249890308598E-2"/>
                  <c:y val="-4.2769309417094734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5.975681798237939E-2"/>
                  <c:y val="-1.6838310794131864E-7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0685454497337549E-2"/>
                  <c:y val="2.137608460485971E-3"/>
                </c:manualLayout>
              </c:layout>
              <c:dLblPos val="bestFit"/>
              <c:showVal val="1"/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multiLvlStrRef>
              <c:f>'структ. собст.'!$A$15:$B$21</c:f>
              <c:multiLvlStrCache>
                <c:ptCount val="7"/>
                <c:lvl>
                  <c:pt idx="0">
                    <c:v>260 464,0</c:v>
                  </c:pt>
                  <c:pt idx="1">
                    <c:v>36 142,0</c:v>
                  </c:pt>
                  <c:pt idx="2">
                    <c:v>32724,6</c:v>
                  </c:pt>
                  <c:pt idx="3">
                    <c:v>14 555,0</c:v>
                  </c:pt>
                  <c:pt idx="4">
                    <c:v>38 516,4</c:v>
                  </c:pt>
                  <c:pt idx="5">
                    <c:v>6 396,8</c:v>
                  </c:pt>
                  <c:pt idx="6">
                    <c:v>1 367,7</c:v>
                  </c:pt>
                </c:lvl>
                <c:lvl>
                  <c:pt idx="0">
                    <c:v>НДФЛ </c:v>
                  </c:pt>
                  <c:pt idx="1">
                    <c:v>Акцизы </c:v>
                  </c:pt>
                  <c:pt idx="2">
                    <c:v>Налоги на совокупный доход</c:v>
                  </c:pt>
                  <c:pt idx="3">
                    <c:v>Государственная пошлина </c:v>
                  </c:pt>
                  <c:pt idx="4">
                    <c:v>Доходы от использования имущества</c:v>
                  </c:pt>
                  <c:pt idx="5">
                    <c:v>Штрафы</c:v>
                  </c:pt>
                  <c:pt idx="6">
                    <c:v>Прочие доходы</c:v>
                  </c:pt>
                </c:lvl>
              </c:multiLvlStrCache>
            </c:multiLvlStrRef>
          </c:cat>
          <c:val>
            <c:numRef>
              <c:f>'структ. собст.'!$C$15:$C$21</c:f>
              <c:numCache>
                <c:formatCode>0.0%</c:formatCode>
                <c:ptCount val="7"/>
                <c:pt idx="0">
                  <c:v>0.75741467511288663</c:v>
                </c:pt>
                <c:pt idx="1">
                  <c:v>0.10509890498468136</c:v>
                </c:pt>
                <c:pt idx="2">
                  <c:v>9.516129782695168E-2</c:v>
                </c:pt>
                <c:pt idx="3">
                  <c:v>4.2325122075480885E-2</c:v>
                </c:pt>
                <c:pt idx="4">
                  <c:v>0.11200352675424619</c:v>
                </c:pt>
                <c:pt idx="5">
                  <c:v>1.8601534929057875E-2</c:v>
                </c:pt>
                <c:pt idx="6">
                  <c:v>3.9771947415070908E-3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707895351202071E-2"/>
          <c:y val="0.71815101558826622"/>
          <c:w val="0.97567398789310245"/>
          <c:h val="0.28184898441173412"/>
        </c:manualLayout>
      </c:layout>
      <c:txPr>
        <a:bodyPr/>
        <a:lstStyle/>
        <a:p>
          <a:pPr algn="just" rtl="0"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5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4.3756398068498438E-2"/>
          <c:y val="4.1085937767325817E-2"/>
          <c:w val="0.86192015697406343"/>
          <c:h val="0.8543816938386356"/>
        </c:manualLayout>
      </c:layout>
      <c:bar3DChart>
        <c:barDir val="col"/>
        <c:grouping val="standard"/>
        <c:ser>
          <c:idx val="0"/>
          <c:order val="0"/>
          <c:dPt>
            <c:idx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0261167559780414"/>
                  <c:y val="1.175203206510074E-2"/>
                </c:manualLayout>
              </c:layout>
              <c:showVal val="1"/>
            </c:dLbl>
            <c:dLbl>
              <c:idx val="1"/>
              <c:layout>
                <c:manualLayout>
                  <c:x val="8.5311620222062914E-2"/>
                  <c:y val="4.2476809727782602E-2"/>
                </c:manualLayout>
              </c:layout>
              <c:spPr>
                <a:solidFill>
                  <a:schemeClr val="bg2">
                    <a:lumMod val="25000"/>
                  </a:schemeClr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38100" dist="25400" dir="54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3040360706285149E-2"/>
                  <c:y val="7.6301206018583353E-2"/>
                </c:manualLayout>
              </c:layout>
              <c:spPr>
                <a:solidFill>
                  <a:schemeClr val="accent5">
                    <a:lumMod val="60000"/>
                    <a:lumOff val="40000"/>
                  </a:schemeClr>
                </a:solidFill>
                <a:ln w="38100" cap="flat" cmpd="sng" algn="ctr">
                  <a:solidFill>
                    <a:schemeClr val="lt1"/>
                  </a:solidFill>
                  <a:prstDash val="solid"/>
                </a:ln>
                <a:effectLst>
                  <a:outerShdw blurRad="38100" dist="25400" dir="5400000" algn="t" rotWithShape="0">
                    <a:srgbClr val="000000">
                      <a:alpha val="5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1318897637795283E-2"/>
                  <c:y val="-0.35356432963865303"/>
                </c:manualLayout>
              </c:layout>
              <c:showVal val="1"/>
            </c:dLbl>
            <c:dLbl>
              <c:idx val="4"/>
              <c:layout>
                <c:manualLayout>
                  <c:x val="-2.0690654947201365E-3"/>
                  <c:y val="-0.27444979449511259"/>
                </c:manualLayout>
              </c:layout>
              <c:showVal val="1"/>
            </c:dLbl>
            <c:dLbl>
              <c:idx val="5"/>
              <c:layout>
                <c:manualLayout>
                  <c:x val="2.0426661783556192E-3"/>
                  <c:y val="-0.27587479622601285"/>
                </c:manualLayout>
              </c:layout>
              <c:showVal val="1"/>
            </c:dLbl>
            <c:dLbl>
              <c:idx val="6"/>
              <c:layout>
                <c:manualLayout>
                  <c:x val="7.7519379844961647E-3"/>
                  <c:y val="-0.30695468821793176"/>
                </c:manualLayout>
              </c:layout>
              <c:showVal val="1"/>
            </c:dLbl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НДФЛ!$A$4:$A$6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НДФЛ!$B$4:$B$6</c:f>
              <c:numCache>
                <c:formatCode>#,##0.0</c:formatCode>
                <c:ptCount val="3"/>
                <c:pt idx="0">
                  <c:v>238.6</c:v>
                </c:pt>
                <c:pt idx="1">
                  <c:v>256.5</c:v>
                </c:pt>
                <c:pt idx="2">
                  <c:v>260.5</c:v>
                </c:pt>
              </c:numCache>
            </c:numRef>
          </c:val>
        </c:ser>
        <c:dLbls>
          <c:showVal val="1"/>
        </c:dLbls>
        <c:shape val="pyramid"/>
        <c:axId val="62219776"/>
        <c:axId val="62221312"/>
        <c:axId val="65660672"/>
      </c:bar3DChart>
      <c:catAx>
        <c:axId val="622197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221312"/>
        <c:crosses val="autoZero"/>
        <c:auto val="1"/>
        <c:lblAlgn val="ctr"/>
        <c:lblOffset val="100"/>
      </c:catAx>
      <c:valAx>
        <c:axId val="62221312"/>
        <c:scaling>
          <c:orientation val="minMax"/>
        </c:scaling>
        <c:delete val="1"/>
        <c:axPos val="l"/>
        <c:numFmt formatCode="#,##0.0" sourceLinked="1"/>
        <c:tickLblPos val="nextTo"/>
        <c:crossAx val="62219776"/>
        <c:crosses val="autoZero"/>
        <c:crossBetween val="between"/>
      </c:valAx>
      <c:serAx>
        <c:axId val="65660672"/>
        <c:scaling>
          <c:orientation val="minMax"/>
        </c:scaling>
        <c:delete val="1"/>
        <c:axPos val="b"/>
        <c:tickLblPos val="nextTo"/>
        <c:crossAx val="62221312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418153365940084"/>
          <c:y val="6.8963790897248675E-2"/>
          <c:w val="0.88468769124066748"/>
          <c:h val="0.72321554034039681"/>
        </c:manualLayout>
      </c:layout>
      <c:barChart>
        <c:barDir val="col"/>
        <c:grouping val="stacked"/>
        <c:ser>
          <c:idx val="0"/>
          <c:order val="0"/>
          <c:tx>
            <c:strRef>
              <c:f>безвозм.!$A$4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безвозм.!$B$3:$C$3</c:f>
              <c:strCache>
                <c:ptCount val="2"/>
                <c:pt idx="0">
                  <c:v>Первоначально утвержденный бюджет на 2015 год</c:v>
                </c:pt>
                <c:pt idx="1">
                  <c:v>Проект бюджета на 2016 год (1 чтение)</c:v>
                </c:pt>
              </c:strCache>
            </c:strRef>
          </c:cat>
          <c:val>
            <c:numRef>
              <c:f>безвозм.!$B$4:$C$4</c:f>
              <c:numCache>
                <c:formatCode>#,##0.0</c:formatCode>
                <c:ptCount val="2"/>
                <c:pt idx="0">
                  <c:v>244741.3</c:v>
                </c:pt>
                <c:pt idx="1">
                  <c:v>226495.3</c:v>
                </c:pt>
              </c:numCache>
            </c:numRef>
          </c:val>
        </c:ser>
        <c:ser>
          <c:idx val="1"/>
          <c:order val="1"/>
          <c:tx>
            <c:strRef>
              <c:f>безвозм.!$A$5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solidFill>
                <a:srgbClr val="FFCC00"/>
              </a:solidFill>
              <a:ln>
                <a:solidFill>
                  <a:srgbClr val="FFFF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Val val="1"/>
          </c:dLbls>
          <c:cat>
            <c:strRef>
              <c:f>безвозм.!$B$3:$C$3</c:f>
              <c:strCache>
                <c:ptCount val="2"/>
                <c:pt idx="0">
                  <c:v>Первоначально утвержденный бюджет на 2015 год</c:v>
                </c:pt>
                <c:pt idx="1">
                  <c:v>Проект бюджета на 2016 год (1 чтение)</c:v>
                </c:pt>
              </c:strCache>
            </c:strRef>
          </c:cat>
          <c:val>
            <c:numRef>
              <c:f>безвозм.!$B$5:$C$5</c:f>
              <c:numCache>
                <c:formatCode>#,##0.0</c:formatCode>
                <c:ptCount val="2"/>
                <c:pt idx="0">
                  <c:v>551183.19999999716</c:v>
                </c:pt>
                <c:pt idx="1">
                  <c:v>696293.7</c:v>
                </c:pt>
              </c:numCache>
            </c:numRef>
          </c:val>
        </c:ser>
        <c:ser>
          <c:idx val="2"/>
          <c:order val="2"/>
          <c:tx>
            <c:strRef>
              <c:f>безвозм.!$A$6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blipFill>
                <a:blip xmlns:r="http://schemas.openxmlformats.org/officeDocument/2006/relationships" r:embed="rId1">
                  <a:duotone>
                    <a:schemeClr val="accent2">
                      <a:tint val="30000"/>
                      <a:satMod val="300000"/>
                    </a:schemeClr>
                    <a:schemeClr val="accent2">
                      <a:tint val="40000"/>
                      <a:satMod val="200000"/>
                    </a:schemeClr>
                  </a:duotone>
                </a:blip>
                <a:tile tx="0" ty="0" sx="70000" sy="70000" flip="none" algn="ctr"/>
              </a:blipFill>
              <a:ln w="9525" cap="flat" cmpd="sng" algn="ctr">
                <a:solidFill>
                  <a:schemeClr val="accent2">
                    <a:shade val="60000"/>
                    <a:satMod val="110000"/>
                  </a:schemeClr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безвозм.!$B$3:$C$3</c:f>
              <c:strCache>
                <c:ptCount val="2"/>
                <c:pt idx="0">
                  <c:v>Первоначально утвержденный бюджет на 2015 год</c:v>
                </c:pt>
                <c:pt idx="1">
                  <c:v>Проект бюджета на 2016 год (1 чтение)</c:v>
                </c:pt>
              </c:strCache>
            </c:strRef>
          </c:cat>
          <c:val>
            <c:numRef>
              <c:f>безвозм.!$B$6:$C$6</c:f>
              <c:numCache>
                <c:formatCode>#,##0.0</c:formatCode>
                <c:ptCount val="2"/>
                <c:pt idx="0">
                  <c:v>1500305.6</c:v>
                </c:pt>
                <c:pt idx="1">
                  <c:v>1565841.3</c:v>
                </c:pt>
              </c:numCache>
            </c:numRef>
          </c:val>
        </c:ser>
        <c:ser>
          <c:idx val="3"/>
          <c:order val="3"/>
          <c:tx>
            <c:strRef>
              <c:f>безвозм.!$A$7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-4.3010607025291856E-3"/>
                  <c:y val="-1.0335844970789418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8673738016861188E-3"/>
                  <c:y val="-6.2015069824736925E-3"/>
                </c:manualLayout>
              </c:layout>
              <c:dLblPos val="ctr"/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безвозм.!$B$3:$C$3</c:f>
              <c:strCache>
                <c:ptCount val="2"/>
                <c:pt idx="0">
                  <c:v>Первоначально утвержденный бюджет на 2015 год</c:v>
                </c:pt>
                <c:pt idx="1">
                  <c:v>Проект бюджета на 2016 год (1 чтение)</c:v>
                </c:pt>
              </c:strCache>
            </c:strRef>
          </c:cat>
          <c:val>
            <c:numRef>
              <c:f>безвозм.!$B$7:$C$7</c:f>
              <c:numCache>
                <c:formatCode>#,##0.0</c:formatCode>
                <c:ptCount val="2"/>
                <c:pt idx="0">
                  <c:v>92510</c:v>
                </c:pt>
                <c:pt idx="1">
                  <c:v>37008.800000000003</c:v>
                </c:pt>
              </c:numCache>
            </c:numRef>
          </c:val>
        </c:ser>
        <c:dLbls>
          <c:showVal val="1"/>
        </c:dLbls>
        <c:overlap val="100"/>
        <c:axId val="62353408"/>
        <c:axId val="62354944"/>
      </c:barChart>
      <c:catAx>
        <c:axId val="62353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u="sng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354944"/>
        <c:crosses val="autoZero"/>
        <c:auto val="1"/>
        <c:lblAlgn val="ctr"/>
        <c:lblOffset val="100"/>
      </c:catAx>
      <c:valAx>
        <c:axId val="62354944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353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308545243042409"/>
          <c:y val="0.25947271430759389"/>
          <c:w val="0.13206361678291254"/>
          <c:h val="0.44282109191966423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341557104690144"/>
          <c:y val="2.5730814058860026E-2"/>
          <c:w val="0.86042286607790919"/>
          <c:h val="0.74184220840743764"/>
        </c:manualLayout>
      </c:layout>
      <c:bar3DChart>
        <c:barDir val="col"/>
        <c:grouping val="clustered"/>
        <c:ser>
          <c:idx val="0"/>
          <c:order val="0"/>
          <c:tx>
            <c:strRef>
              <c:f>'конс. и рай.'!$B$3</c:f>
              <c:strCache>
                <c:ptCount val="1"/>
                <c:pt idx="0">
                  <c:v>консолидированный бюджет района (млн.руб.)</c:v>
                </c:pt>
              </c:strCache>
            </c:strRef>
          </c:tx>
          <c:dLbls>
            <c:dLbl>
              <c:idx val="0"/>
              <c:layout>
                <c:manualLayout>
                  <c:x val="6.2376510802952447E-3"/>
                  <c:y val="-3.71206190656252E-2"/>
                </c:manualLayout>
              </c:layout>
              <c:showVal val="1"/>
            </c:dLbl>
            <c:dLbl>
              <c:idx val="1"/>
              <c:layout>
                <c:manualLayout>
                  <c:x val="3.5555555555555674E-3"/>
                  <c:y val="-4.0404040404040394E-2"/>
                </c:manualLayout>
              </c:layout>
              <c:showVal val="1"/>
            </c:dLbl>
            <c:dLbl>
              <c:idx val="2"/>
              <c:layout>
                <c:manualLayout>
                  <c:x val="2.2598870056497202E-3"/>
                  <c:y val="-2.3598820058996987E-2"/>
                </c:manualLayout>
              </c:layout>
              <c:showVal val="1"/>
            </c:dLbl>
            <c:spPr>
              <a:solidFill>
                <a:schemeClr val="accent1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'конс. и рай.'!$B$6:$B$8</c:f>
              <c:numCache>
                <c:formatCode>#,##0.0</c:formatCode>
                <c:ptCount val="3"/>
                <c:pt idx="0">
                  <c:v>2987.2</c:v>
                </c:pt>
                <c:pt idx="1">
                  <c:v>2913.9</c:v>
                </c:pt>
                <c:pt idx="2">
                  <c:v>3067.7</c:v>
                </c:pt>
              </c:numCache>
            </c:numRef>
          </c:val>
        </c:ser>
        <c:ser>
          <c:idx val="1"/>
          <c:order val="1"/>
          <c:tx>
            <c:strRef>
              <c:f>'конс. и рай.'!$C$3</c:f>
              <c:strCache>
                <c:ptCount val="1"/>
                <c:pt idx="0">
                  <c:v>бюджет района (млн.руб.)</c:v>
                </c:pt>
              </c:strCache>
            </c:strRef>
          </c:tx>
          <c:spPr>
            <a:solidFill>
              <a:schemeClr val="accent5"/>
            </a:solidFill>
            <a:ln w="127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5.658950204759839E-2"/>
                  <c:y val="-3.2600101849846956E-2"/>
                </c:manualLayout>
              </c:layout>
              <c:showVal val="1"/>
            </c:dLbl>
            <c:dLbl>
              <c:idx val="1"/>
              <c:layout>
                <c:manualLayout>
                  <c:x val="4.5673397773139286E-2"/>
                  <c:y val="-2.0800722659039445E-2"/>
                </c:manualLayout>
              </c:layout>
              <c:showVal val="1"/>
            </c:dLbl>
            <c:dLbl>
              <c:idx val="2"/>
              <c:layout>
                <c:manualLayout>
                  <c:x val="3.1638418079096224E-2"/>
                  <c:y val="-7.8662733529990623E-3"/>
                </c:manualLayout>
              </c:layout>
              <c:showVal val="1"/>
            </c:dLbl>
            <c:dLbl>
              <c:idx val="3"/>
              <c:layout>
                <c:manualLayout>
                  <c:x val="3.1638418079096252E-2"/>
                  <c:y val="-1.179941002949852E-2"/>
                </c:manualLayout>
              </c:layout>
              <c:showVal val="1"/>
            </c:dLbl>
            <c:dLbl>
              <c:idx val="4"/>
              <c:layout>
                <c:manualLayout>
                  <c:x val="2.9378531073446339E-2"/>
                  <c:y val="-7.8662733529990623E-3"/>
                </c:manualLayout>
              </c:layout>
              <c:showVal val="1"/>
            </c:dLbl>
            <c:dLbl>
              <c:idx val="5"/>
              <c:layout>
                <c:manualLayout>
                  <c:x val="2.9378531073446339E-2"/>
                  <c:y val="-7.8662733529990623E-3"/>
                </c:manualLayout>
              </c:layout>
              <c:showVal val="1"/>
            </c:dLbl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algn="t" rotWithShape="0">
                  <a:srgbClr val="000000">
                    <a:alpha val="5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'конс. и рай.'!$A$6:$A$8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'конс. и рай.'!$C$6:$C$8</c:f>
              <c:numCache>
                <c:formatCode>#,##0.0</c:formatCode>
                <c:ptCount val="3"/>
                <c:pt idx="0">
                  <c:v>2854.4</c:v>
                </c:pt>
                <c:pt idx="1">
                  <c:v>2771.5</c:v>
                </c:pt>
                <c:pt idx="2">
                  <c:v>2915.8</c:v>
                </c:pt>
              </c:numCache>
            </c:numRef>
          </c:val>
        </c:ser>
        <c:dLbls>
          <c:showVal val="1"/>
        </c:dLbls>
        <c:shape val="box"/>
        <c:axId val="62496128"/>
        <c:axId val="62391424"/>
        <c:axId val="0"/>
      </c:bar3DChart>
      <c:catAx>
        <c:axId val="624961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1" i="0" u="sng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62391424"/>
        <c:crosses val="autoZero"/>
        <c:auto val="1"/>
        <c:lblAlgn val="ctr"/>
        <c:lblOffset val="100"/>
      </c:catAx>
      <c:valAx>
        <c:axId val="62391424"/>
        <c:scaling>
          <c:orientation val="minMax"/>
        </c:scaling>
        <c:delete val="1"/>
        <c:axPos val="l"/>
        <c:numFmt formatCode="#,##0.0" sourceLinked="1"/>
        <c:tickLblPos val="nextTo"/>
        <c:crossAx val="624961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txPr>
          <a:bodyPr/>
          <a:lstStyle/>
          <a:p>
            <a:pPr>
              <a:defRPr sz="1600" b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1023449115243112E-2"/>
          <c:w val="0.18932270210225266"/>
          <c:h val="0.36920789613665744"/>
        </c:manualLayout>
      </c:layout>
      <c:spPr>
        <a:solidFill>
          <a:schemeClr val="lt1"/>
        </a:solidFill>
        <a:ln w="12700" cap="flat" cmpd="sng" algn="ctr">
          <a:solidFill>
            <a:schemeClr val="accent1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927204538134822E-2"/>
          <c:y val="8.7827575635833766E-2"/>
          <c:w val="0.6520305146492319"/>
          <c:h val="0.843283728339518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5079753265672386E-2"/>
                  <c:y val="-0.1031318439846185"/>
                </c:manualLayout>
              </c:layout>
              <c:showPercent val="1"/>
            </c:dLbl>
            <c:dLbl>
              <c:idx val="1"/>
              <c:layout>
                <c:manualLayout>
                  <c:x val="-8.9075311024462162E-3"/>
                  <c:y val="4.7874581628467881E-2"/>
                </c:manualLayout>
              </c:layout>
              <c:showPercent val="1"/>
            </c:dLbl>
            <c:dLbl>
              <c:idx val="2"/>
              <c:layout>
                <c:manualLayout>
                  <c:x val="-2.2743618532008989E-2"/>
                  <c:y val="8.9781200962517002E-2"/>
                </c:manualLayout>
              </c:layout>
              <c:showPercent val="1"/>
            </c:dLbl>
            <c:dLbl>
              <c:idx val="3"/>
              <c:layout>
                <c:manualLayout>
                  <c:x val="-2.8778632255025138E-2"/>
                  <c:y val="3.8913276883214441E-3"/>
                </c:manualLayout>
              </c:layout>
              <c:showPercent val="1"/>
            </c:dLbl>
            <c:dLbl>
              <c:idx val="4"/>
              <c:layout>
                <c:manualLayout>
                  <c:x val="-1.341131591319601E-2"/>
                  <c:y val="-0.10435753810662993"/>
                </c:manualLayout>
              </c:layout>
              <c:showPercent val="1"/>
            </c:dLbl>
            <c:dLbl>
              <c:idx val="5"/>
              <c:layout>
                <c:manualLayout>
                  <c:x val="-1.1869286702431141E-2"/>
                  <c:y val="-3.7002014283098392E-2"/>
                </c:manualLayout>
              </c:layout>
              <c:showPercent val="1"/>
            </c:dLbl>
            <c:dLbl>
              <c:idx val="6"/>
              <c:layout>
                <c:manualLayout>
                  <c:x val="-8.1545753201956658E-2"/>
                  <c:y val="-2.5303241164621921E-2"/>
                </c:manualLayout>
              </c:layout>
              <c:showPercent val="1"/>
            </c:dLbl>
            <c:dLbl>
              <c:idx val="7"/>
              <c:layout>
                <c:manualLayout>
                  <c:x val="-4.9136048524353403E-2"/>
                  <c:y val="-0.10611719465299395"/>
                </c:manualLayout>
              </c:layout>
              <c:showPercent val="1"/>
            </c:dLbl>
            <c:dLbl>
              <c:idx val="8"/>
              <c:layout>
                <c:manualLayout>
                  <c:x val="6.1591145830819295E-2"/>
                  <c:y val="-0.11832649697857554"/>
                </c:manualLayout>
              </c:layout>
              <c:numFmt formatCode="0.000%" sourceLinked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Percent val="1"/>
            </c:dLbl>
            <c:dLbl>
              <c:idx val="9"/>
              <c:layout>
                <c:manualLayout>
                  <c:x val="9.6382829190684763E-2"/>
                  <c:y val="-3.1508148690716005E-2"/>
                </c:manualLayout>
              </c:layout>
              <c:showPercent val="1"/>
            </c:dLbl>
            <c:numFmt formatCode="0.00%" sourceLinked="0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              1 197 395,5</c:v>
                </c:pt>
                <c:pt idx="1">
                  <c:v>Соцполитика           821 451,0</c:v>
                </c:pt>
                <c:pt idx="2">
                  <c:v>Здравоохранение          50 080,2</c:v>
                </c:pt>
                <c:pt idx="3">
                  <c:v>Национальная экономика                    96 362,4</c:v>
                </c:pt>
                <c:pt idx="4">
                  <c:v>Общегосударственные вопросы           123 245,6</c:v>
                </c:pt>
                <c:pt idx="5">
                  <c:v>ЖКХ                             557 722,2</c:v>
                </c:pt>
                <c:pt idx="6">
                  <c:v>Культура                                          48 911</c:v>
                </c:pt>
                <c:pt idx="7">
                  <c:v>Физкультура и спорт                               2  606,2</c:v>
                </c:pt>
                <c:pt idx="8">
                  <c:v>Охрана окружающей среды                     90,3</c:v>
                </c:pt>
                <c:pt idx="9">
                  <c:v>МБТ                                        82 813,1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1197395.5</c:v>
                </c:pt>
                <c:pt idx="1">
                  <c:v>821451</c:v>
                </c:pt>
                <c:pt idx="2">
                  <c:v>50080.2</c:v>
                </c:pt>
                <c:pt idx="3">
                  <c:v>96362.4</c:v>
                </c:pt>
                <c:pt idx="4">
                  <c:v>123245.6</c:v>
                </c:pt>
                <c:pt idx="5">
                  <c:v>557722.19999999809</c:v>
                </c:pt>
                <c:pt idx="6">
                  <c:v>48911</c:v>
                </c:pt>
                <c:pt idx="7">
                  <c:v>2606.1999999999998</c:v>
                </c:pt>
                <c:pt idx="8">
                  <c:v>90.3</c:v>
                </c:pt>
                <c:pt idx="9">
                  <c:v>82813.100000000006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4706970175999754"/>
          <c:y val="1.3753767268543084E-2"/>
          <c:w val="0.16534529253162217"/>
          <c:h val="0.8682548983702618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679360869819729"/>
          <c:y val="0.26526090536397423"/>
          <c:w val="0.75513557210448345"/>
          <c:h val="0.72548316539284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4443783420588439E-4"/>
                  <c:y val="-7.6733871129011033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Дошкольное </a:t>
                    </a:r>
                    <a:r>
                      <a:rPr lang="ru-RU" sz="1050" dirty="0"/>
                      <a:t>образование
</a:t>
                    </a:r>
                    <a:r>
                      <a:rPr lang="ru-RU" sz="1050" b="1" dirty="0"/>
                      <a:t>37%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5.4991214277994874E-2"/>
                  <c:y val="2.780009087952866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Общее образование
</a:t>
                    </a:r>
                    <a:r>
                      <a:rPr lang="ru-RU" sz="1050" b="1" dirty="0"/>
                      <a:t>59%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23898228767136101"/>
                  <c:y val="5.1461628117720079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Молодежная политика и оздоровление детей
</a:t>
                    </a:r>
                    <a:r>
                      <a:rPr lang="ru-RU" sz="1050" b="1" dirty="0"/>
                      <a:t>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0.18677555075550548"/>
                  <c:y val="3.9176542457465798E-3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Другие вопросы в области образование
</a:t>
                    </a:r>
                    <a:r>
                      <a:rPr lang="ru-RU" sz="1050" b="1" dirty="0"/>
                      <a:t>2%</a:t>
                    </a:r>
                  </a:p>
                </c:rich>
              </c:tx>
              <c:showCatName val="1"/>
              <c:showPercent val="1"/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•Дошкольное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оздоровление детей</c:v>
                </c:pt>
                <c:pt idx="3">
                  <c:v>Другие вопросы в области образование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442257.3</c:v>
                </c:pt>
                <c:pt idx="1">
                  <c:v>706756.9</c:v>
                </c:pt>
                <c:pt idx="2">
                  <c:v>23005.5</c:v>
                </c:pt>
                <c:pt idx="3">
                  <c:v>25375.8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3C073-70F2-4D7D-A85E-4BB338CEF548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0FE8DCB-7D67-4855-B36C-587622B66EF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0" u="sng" dirty="0" smtClean="0">
              <a:latin typeface="Times New Roman" pitchFamily="18" charset="0"/>
              <a:cs typeface="Times New Roman" pitchFamily="18" charset="0"/>
            </a:rPr>
            <a:t>Социальные программы-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2 038,0тыс.рублей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70%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2A6FB44-2314-439E-A6E8-9BA085015E8F}" type="parTrans" cxnId="{100203B3-204E-4A53-B35C-DB135327D14B}">
      <dgm:prSet/>
      <dgm:spPr/>
      <dgm:t>
        <a:bodyPr/>
        <a:lstStyle/>
        <a:p>
          <a:endParaRPr lang="ru-RU"/>
        </a:p>
      </dgm:t>
    </dgm:pt>
    <dgm:pt modelId="{EFB08624-9CC5-4C15-A95B-6B4350AD46FC}" type="sibTrans" cxnId="{100203B3-204E-4A53-B35C-DB135327D14B}">
      <dgm:prSet/>
      <dgm:spPr/>
      <dgm:t>
        <a:bodyPr/>
        <a:lstStyle/>
        <a:p>
          <a:endParaRPr lang="ru-RU"/>
        </a:p>
      </dgm:t>
    </dgm:pt>
    <dgm:pt modelId="{9DAFC36E-9461-4AE6-B611-CA8B99EE87F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0" u="sng" dirty="0" smtClean="0">
              <a:solidFill>
                <a:schemeClr val="tx1"/>
              </a:solidFill>
            </a:rPr>
            <a:t>Другие </a:t>
          </a:r>
          <a:r>
            <a:rPr lang="ru-RU" sz="1400" b="0" dirty="0" smtClean="0">
              <a:solidFill>
                <a:schemeClr val="tx1"/>
              </a:solidFill>
            </a:rPr>
            <a:t>–</a:t>
          </a:r>
        </a:p>
        <a:p>
          <a:r>
            <a:rPr lang="ru-RU" sz="1400" b="1" dirty="0" smtClean="0">
              <a:solidFill>
                <a:schemeClr val="tx1"/>
              </a:solidFill>
            </a:rPr>
            <a:t>27,3 тыс.рублей </a:t>
          </a:r>
        </a:p>
        <a:p>
          <a:r>
            <a:rPr lang="ru-RU" sz="1400" b="1" dirty="0" smtClean="0">
              <a:solidFill>
                <a:schemeClr val="tx1"/>
              </a:solidFill>
            </a:rPr>
            <a:t>-</a:t>
          </a:r>
        </a:p>
        <a:p>
          <a:r>
            <a:rPr lang="ru-RU" sz="1400" b="1" dirty="0" smtClean="0">
              <a:solidFill>
                <a:schemeClr val="tx1"/>
              </a:solidFill>
            </a:rPr>
            <a:t>1 %</a:t>
          </a:r>
          <a:endParaRPr lang="ru-RU" sz="1400" b="1" dirty="0">
            <a:solidFill>
              <a:schemeClr val="tx1"/>
            </a:solidFill>
          </a:endParaRPr>
        </a:p>
      </dgm:t>
    </dgm:pt>
    <dgm:pt modelId="{7FD51258-0E1D-447A-B568-9E6FB958FCA1}" type="parTrans" cxnId="{F71498FF-1035-4EEB-B483-EC9194A467C8}">
      <dgm:prSet/>
      <dgm:spPr/>
      <dgm:t>
        <a:bodyPr/>
        <a:lstStyle/>
        <a:p>
          <a:endParaRPr lang="ru-RU"/>
        </a:p>
      </dgm:t>
    </dgm:pt>
    <dgm:pt modelId="{B1B0D831-4786-40E0-B12D-44B2236043A5}" type="sibTrans" cxnId="{F71498FF-1035-4EEB-B483-EC9194A467C8}">
      <dgm:prSet/>
      <dgm:spPr/>
      <dgm:t>
        <a:bodyPr/>
        <a:lstStyle/>
        <a:p>
          <a:endParaRPr lang="ru-RU"/>
        </a:p>
      </dgm:t>
    </dgm:pt>
    <dgm:pt modelId="{A7DAE3B0-4D42-4474-BEE2-A9E224EA96E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u="sng" dirty="0" smtClean="0">
              <a:solidFill>
                <a:sysClr val="windowText" lastClr="000000"/>
              </a:solidFill>
            </a:rPr>
            <a:t>Экономическое развитие и муниципальная политика </a:t>
          </a:r>
          <a:r>
            <a:rPr lang="ru-RU" sz="1400" dirty="0" smtClean="0">
              <a:solidFill>
                <a:sysClr val="windowText" lastClr="000000"/>
              </a:solidFill>
            </a:rPr>
            <a:t>–</a:t>
          </a:r>
        </a:p>
        <a:p>
          <a:r>
            <a:rPr lang="ru-RU" sz="1400" dirty="0" smtClean="0">
              <a:solidFill>
                <a:sysClr val="windowText" lastClr="000000"/>
              </a:solidFill>
            </a:rPr>
            <a:t> 61,9 тыс. рублей</a:t>
          </a:r>
        </a:p>
        <a:p>
          <a:r>
            <a:rPr lang="ru-RU" sz="1400" dirty="0" smtClean="0">
              <a:solidFill>
                <a:sysClr val="windowText" lastClr="000000"/>
              </a:solidFill>
            </a:rPr>
            <a:t> – </a:t>
          </a:r>
        </a:p>
        <a:p>
          <a:r>
            <a:rPr lang="ru-RU" sz="1400" dirty="0" smtClean="0">
              <a:solidFill>
                <a:sysClr val="windowText" lastClr="000000"/>
              </a:solidFill>
            </a:rPr>
            <a:t>2%</a:t>
          </a:r>
          <a:endParaRPr lang="ru-RU" sz="1400" dirty="0">
            <a:solidFill>
              <a:sysClr val="windowText" lastClr="000000"/>
            </a:solidFill>
          </a:endParaRPr>
        </a:p>
      </dgm:t>
    </dgm:pt>
    <dgm:pt modelId="{AAEB34A5-3B87-4446-AEDC-125119838A5B}" type="parTrans" cxnId="{D50E4909-7958-4432-BF77-074F8117DA5D}">
      <dgm:prSet/>
      <dgm:spPr/>
      <dgm:t>
        <a:bodyPr/>
        <a:lstStyle/>
        <a:p>
          <a:endParaRPr lang="ru-RU"/>
        </a:p>
      </dgm:t>
    </dgm:pt>
    <dgm:pt modelId="{AA1CD80A-419B-46E3-9A65-DD5DD254AC8E}" type="sibTrans" cxnId="{D50E4909-7958-4432-BF77-074F8117DA5D}">
      <dgm:prSet/>
      <dgm:spPr/>
      <dgm:t>
        <a:bodyPr/>
        <a:lstStyle/>
        <a:p>
          <a:endParaRPr lang="ru-RU"/>
        </a:p>
      </dgm:t>
    </dgm:pt>
    <dgm:pt modelId="{CAACA079-5027-42C5-994F-2F4BB92FDC5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u="sng" dirty="0" smtClean="0"/>
            <a:t>Управление финансами </a:t>
          </a:r>
          <a:r>
            <a:rPr lang="ru-RU" sz="1400" dirty="0" smtClean="0"/>
            <a:t>–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91,3 тыс.рублей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7929151-9001-48C4-8038-7DCB53C5F135}" type="parTrans" cxnId="{BE00F4C0-04EC-4B50-BF96-07FD2904FAF1}">
      <dgm:prSet/>
      <dgm:spPr/>
      <dgm:t>
        <a:bodyPr/>
        <a:lstStyle/>
        <a:p>
          <a:endParaRPr lang="ru-RU"/>
        </a:p>
      </dgm:t>
    </dgm:pt>
    <dgm:pt modelId="{61410B63-8AB2-41F8-A6BE-37FA6C60110C}" type="sibTrans" cxnId="{BE00F4C0-04EC-4B50-BF96-07FD2904FAF1}">
      <dgm:prSet/>
      <dgm:spPr/>
      <dgm:t>
        <a:bodyPr/>
        <a:lstStyle/>
        <a:p>
          <a:endParaRPr lang="ru-RU"/>
        </a:p>
      </dgm:t>
    </dgm:pt>
    <dgm:pt modelId="{7A273090-9E45-43C6-9A5E-30C275B6A596}">
      <dgm:prSet phldrT="[Текст]" custT="1"/>
      <dgm:spPr/>
      <dgm:t>
        <a:bodyPr/>
        <a:lstStyle/>
        <a:p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Обеспечение жильем населения –</a:t>
          </a:r>
        </a:p>
        <a:p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480,9 тыс.рублей –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16%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EB81311-F15F-4B3B-A023-C65C27DBF441}" type="parTrans" cxnId="{5F19DA5A-B4BC-4560-A12E-C322EA5C436A}">
      <dgm:prSet/>
      <dgm:spPr/>
      <dgm:t>
        <a:bodyPr/>
        <a:lstStyle/>
        <a:p>
          <a:endParaRPr lang="ru-RU"/>
        </a:p>
      </dgm:t>
    </dgm:pt>
    <dgm:pt modelId="{357705B5-629E-476E-B7B0-CF295117CC63}" type="sibTrans" cxnId="{5F19DA5A-B4BC-4560-A12E-C322EA5C436A}">
      <dgm:prSet/>
      <dgm:spPr/>
      <dgm:t>
        <a:bodyPr/>
        <a:lstStyle/>
        <a:p>
          <a:endParaRPr lang="ru-RU"/>
        </a:p>
      </dgm:t>
    </dgm:pt>
    <dgm:pt modelId="{BE481366-145C-480D-9B7D-3CD74FB43CE3}">
      <dgm:prSet custT="1"/>
      <dgm:spPr>
        <a:solidFill>
          <a:srgbClr val="FFFF00"/>
        </a:solidFill>
      </dgm:spPr>
      <dgm:t>
        <a:bodyPr/>
        <a:lstStyle/>
        <a:p>
          <a:r>
            <a:rPr lang="ru-RU" sz="1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Сельское хозяйство и охрана окружающей среды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123,1 тыс. рублей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4%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5F4F2D-37F4-4F06-88C2-B46A64A33346}" type="parTrans" cxnId="{F6184660-7A77-41DB-9EF3-36FA5E5859B0}">
      <dgm:prSet/>
      <dgm:spPr/>
      <dgm:t>
        <a:bodyPr/>
        <a:lstStyle/>
        <a:p>
          <a:endParaRPr lang="ru-RU"/>
        </a:p>
      </dgm:t>
    </dgm:pt>
    <dgm:pt modelId="{630EEE23-FAC2-482A-8613-0B05E58D7193}" type="sibTrans" cxnId="{F6184660-7A77-41DB-9EF3-36FA5E5859B0}">
      <dgm:prSet/>
      <dgm:spPr/>
      <dgm:t>
        <a:bodyPr/>
        <a:lstStyle/>
        <a:p>
          <a:endParaRPr lang="ru-RU"/>
        </a:p>
      </dgm:t>
    </dgm:pt>
    <dgm:pt modelId="{708BA665-DD92-4D11-9665-4C8A8752FB15}">
      <dgm:prSet custT="1"/>
      <dgm:spPr/>
      <dgm:t>
        <a:bodyPr anchor="b"/>
        <a:lstStyle/>
        <a:p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u="sng" dirty="0" smtClean="0">
              <a:latin typeface="Times New Roman" pitchFamily="18" charset="0"/>
              <a:cs typeface="Times New Roman" pitchFamily="18" charset="0"/>
            </a:rPr>
            <a:t>Транспортная система, ЖКХ –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113,0 тыс. рублей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-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4EFD85F-8BEA-4711-8C47-36B3F8D36E17}" type="parTrans" cxnId="{60B987AD-7B01-4450-8F7C-BCAC5D47B5B4}">
      <dgm:prSet/>
      <dgm:spPr/>
      <dgm:t>
        <a:bodyPr/>
        <a:lstStyle/>
        <a:p>
          <a:endParaRPr lang="ru-RU"/>
        </a:p>
      </dgm:t>
    </dgm:pt>
    <dgm:pt modelId="{1DACBB0E-9423-42CB-A1AB-231B198DD6F1}" type="sibTrans" cxnId="{60B987AD-7B01-4450-8F7C-BCAC5D47B5B4}">
      <dgm:prSet/>
      <dgm:spPr/>
      <dgm:t>
        <a:bodyPr/>
        <a:lstStyle/>
        <a:p>
          <a:endParaRPr lang="ru-RU"/>
        </a:p>
      </dgm:t>
    </dgm:pt>
    <dgm:pt modelId="{67ECC69B-8E27-4FA1-9E23-66F85BA0F960}" type="pres">
      <dgm:prSet presAssocID="{1963C073-70F2-4D7D-A85E-4BB338CEF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08716-A33B-486D-911A-AFD0A13FD7C2}" type="pres">
      <dgm:prSet presAssocID="{1963C073-70F2-4D7D-A85E-4BB338CEF548}" presName="cycle" presStyleCnt="0"/>
      <dgm:spPr/>
      <dgm:t>
        <a:bodyPr/>
        <a:lstStyle/>
        <a:p>
          <a:endParaRPr lang="ru-RU"/>
        </a:p>
      </dgm:t>
    </dgm:pt>
    <dgm:pt modelId="{B0A8C9D4-A870-4175-A2EF-2021EECE5F6E}" type="pres">
      <dgm:prSet presAssocID="{20FE8DCB-7D67-4855-B36C-587622B66EFF}" presName="nodeFirstNode" presStyleLbl="node1" presStyleIdx="0" presStyleCnt="7" custScaleX="99001" custScaleY="168714" custRadScaleRad="88869" custRadScaleInc="-13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1E6AA-3CAE-4936-BBF9-42E6CED8931F}" type="pres">
      <dgm:prSet presAssocID="{EFB08624-9CC5-4C15-A95B-6B4350AD46FC}" presName="sibTransFirstNode" presStyleLbl="bgShp" presStyleIdx="0" presStyleCnt="1" custLinFactNeighborX="3083" custLinFactNeighborY="3771"/>
      <dgm:spPr/>
      <dgm:t>
        <a:bodyPr/>
        <a:lstStyle/>
        <a:p>
          <a:endParaRPr lang="ru-RU"/>
        </a:p>
      </dgm:t>
    </dgm:pt>
    <dgm:pt modelId="{9EE733A6-847D-4330-BF71-C45CC604DD52}" type="pres">
      <dgm:prSet presAssocID="{BE481366-145C-480D-9B7D-3CD74FB43CE3}" presName="nodeFollowingNodes" presStyleLbl="node1" presStyleIdx="1" presStyleCnt="7" custScaleX="114533" custScaleY="177224" custRadScaleRad="118733" custRadScaleInc="28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B305-2A0C-4174-9325-12C488279F41}" type="pres">
      <dgm:prSet presAssocID="{9DAFC36E-9461-4AE6-B611-CA8B99EE87FA}" presName="nodeFollowingNodes" presStyleLbl="node1" presStyleIdx="2" presStyleCnt="7" custScaleX="96186" custScaleY="152254" custRadScaleRad="140286" custRadScaleInc="-11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5A65D-0657-468B-8EE0-C2795E2B691D}" type="pres">
      <dgm:prSet presAssocID="{A7DAE3B0-4D42-4474-BEE2-A9E224EA96ED}" presName="nodeFollowingNodes" presStyleLbl="node1" presStyleIdx="3" presStyleCnt="7" custScaleX="120262" custScaleY="187262" custRadScaleRad="105915" custRadScaleInc="-2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0FD78-F195-414C-95B6-D89506489F26}" type="pres">
      <dgm:prSet presAssocID="{CAACA079-5027-42C5-994F-2F4BB92FDC56}" presName="nodeFollowingNodes" presStyleLbl="node1" presStyleIdx="4" presStyleCnt="7" custScaleX="115600" custScaleY="169801" custRadScaleRad="108110" custRadScaleInc="18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F7706-4337-4F6C-B011-5FF2E11AA1CD}" type="pres">
      <dgm:prSet presAssocID="{7A273090-9E45-43C6-9A5E-30C275B6A596}" presName="nodeFollowingNodes" presStyleLbl="node1" presStyleIdx="5" presStyleCnt="7" custScaleX="90579" custScaleY="159113" custRadScaleRad="133469" custRadScaleInc="14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BE9D4-D4ED-487B-8785-3B8A2A80989C}" type="pres">
      <dgm:prSet presAssocID="{708BA665-DD92-4D11-9665-4C8A8752FB15}" presName="nodeFollowingNodes" presStyleLbl="node1" presStyleIdx="6" presStyleCnt="7" custScaleX="99057" custScaleY="158444" custRadScaleRad="114742" custRadScaleInc="-19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3B1E4-0906-4C8C-A29F-A8A6AEF43F89}" type="presOf" srcId="{BE481366-145C-480D-9B7D-3CD74FB43CE3}" destId="{9EE733A6-847D-4330-BF71-C45CC604DD52}" srcOrd="0" destOrd="0" presId="urn:microsoft.com/office/officeart/2005/8/layout/cycle3"/>
    <dgm:cxn modelId="{DEB2B533-1548-4B51-8CC5-68C0484E5868}" type="presOf" srcId="{1963C073-70F2-4D7D-A85E-4BB338CEF548}" destId="{67ECC69B-8E27-4FA1-9E23-66F85BA0F960}" srcOrd="0" destOrd="0" presId="urn:microsoft.com/office/officeart/2005/8/layout/cycle3"/>
    <dgm:cxn modelId="{100203B3-204E-4A53-B35C-DB135327D14B}" srcId="{1963C073-70F2-4D7D-A85E-4BB338CEF548}" destId="{20FE8DCB-7D67-4855-B36C-587622B66EFF}" srcOrd="0" destOrd="0" parTransId="{02A6FB44-2314-439E-A6E8-9BA085015E8F}" sibTransId="{EFB08624-9CC5-4C15-A95B-6B4350AD46FC}"/>
    <dgm:cxn modelId="{D50E4909-7958-4432-BF77-074F8117DA5D}" srcId="{1963C073-70F2-4D7D-A85E-4BB338CEF548}" destId="{A7DAE3B0-4D42-4474-BEE2-A9E224EA96ED}" srcOrd="3" destOrd="0" parTransId="{AAEB34A5-3B87-4446-AEDC-125119838A5B}" sibTransId="{AA1CD80A-419B-46E3-9A65-DD5DD254AC8E}"/>
    <dgm:cxn modelId="{CEEFACCE-2BCA-4DF0-99EC-EE6F1E44C938}" type="presOf" srcId="{7A273090-9E45-43C6-9A5E-30C275B6A596}" destId="{A07F7706-4337-4F6C-B011-5FF2E11AA1CD}" srcOrd="0" destOrd="0" presId="urn:microsoft.com/office/officeart/2005/8/layout/cycle3"/>
    <dgm:cxn modelId="{BE00F4C0-04EC-4B50-BF96-07FD2904FAF1}" srcId="{1963C073-70F2-4D7D-A85E-4BB338CEF548}" destId="{CAACA079-5027-42C5-994F-2F4BB92FDC56}" srcOrd="4" destOrd="0" parTransId="{E7929151-9001-48C4-8038-7DCB53C5F135}" sibTransId="{61410B63-8AB2-41F8-A6BE-37FA6C60110C}"/>
    <dgm:cxn modelId="{69DE8AAE-A8E5-4805-94AD-4EBBCDA9B996}" type="presOf" srcId="{708BA665-DD92-4D11-9665-4C8A8752FB15}" destId="{E6ABE9D4-D4ED-487B-8785-3B8A2A80989C}" srcOrd="0" destOrd="0" presId="urn:microsoft.com/office/officeart/2005/8/layout/cycle3"/>
    <dgm:cxn modelId="{5F19DA5A-B4BC-4560-A12E-C322EA5C436A}" srcId="{1963C073-70F2-4D7D-A85E-4BB338CEF548}" destId="{7A273090-9E45-43C6-9A5E-30C275B6A596}" srcOrd="5" destOrd="0" parTransId="{5EB81311-F15F-4B3B-A023-C65C27DBF441}" sibTransId="{357705B5-629E-476E-B7B0-CF295117CC63}"/>
    <dgm:cxn modelId="{F71498FF-1035-4EEB-B483-EC9194A467C8}" srcId="{1963C073-70F2-4D7D-A85E-4BB338CEF548}" destId="{9DAFC36E-9461-4AE6-B611-CA8B99EE87FA}" srcOrd="2" destOrd="0" parTransId="{7FD51258-0E1D-447A-B568-9E6FB958FCA1}" sibTransId="{B1B0D831-4786-40E0-B12D-44B2236043A5}"/>
    <dgm:cxn modelId="{B4C1D94D-FCEB-4482-9D30-C8401297D332}" type="presOf" srcId="{CAACA079-5027-42C5-994F-2F4BB92FDC56}" destId="{22F0FD78-F195-414C-95B6-D89506489F26}" srcOrd="0" destOrd="0" presId="urn:microsoft.com/office/officeart/2005/8/layout/cycle3"/>
    <dgm:cxn modelId="{774610EB-19F7-43E6-A67B-12069087E191}" type="presOf" srcId="{9DAFC36E-9461-4AE6-B611-CA8B99EE87FA}" destId="{F756B305-2A0C-4174-9325-12C488279F41}" srcOrd="0" destOrd="0" presId="urn:microsoft.com/office/officeart/2005/8/layout/cycle3"/>
    <dgm:cxn modelId="{60B987AD-7B01-4450-8F7C-BCAC5D47B5B4}" srcId="{1963C073-70F2-4D7D-A85E-4BB338CEF548}" destId="{708BA665-DD92-4D11-9665-4C8A8752FB15}" srcOrd="6" destOrd="0" parTransId="{C4EFD85F-8BEA-4711-8C47-36B3F8D36E17}" sibTransId="{1DACBB0E-9423-42CB-A1AB-231B198DD6F1}"/>
    <dgm:cxn modelId="{D7D2BA8A-A300-471D-8D3A-FD4F03A1DC96}" type="presOf" srcId="{20FE8DCB-7D67-4855-B36C-587622B66EFF}" destId="{B0A8C9D4-A870-4175-A2EF-2021EECE5F6E}" srcOrd="0" destOrd="0" presId="urn:microsoft.com/office/officeart/2005/8/layout/cycle3"/>
    <dgm:cxn modelId="{099127AB-5125-45D4-ABA4-5D97EF353242}" type="presOf" srcId="{A7DAE3B0-4D42-4474-BEE2-A9E224EA96ED}" destId="{4225A65D-0657-468B-8EE0-C2795E2B691D}" srcOrd="0" destOrd="0" presId="urn:microsoft.com/office/officeart/2005/8/layout/cycle3"/>
    <dgm:cxn modelId="{915201D0-8064-4B47-A617-017B06241BC8}" type="presOf" srcId="{EFB08624-9CC5-4C15-A95B-6B4350AD46FC}" destId="{F0F1E6AA-3CAE-4936-BBF9-42E6CED8931F}" srcOrd="0" destOrd="0" presId="urn:microsoft.com/office/officeart/2005/8/layout/cycle3"/>
    <dgm:cxn modelId="{F6184660-7A77-41DB-9EF3-36FA5E5859B0}" srcId="{1963C073-70F2-4D7D-A85E-4BB338CEF548}" destId="{BE481366-145C-480D-9B7D-3CD74FB43CE3}" srcOrd="1" destOrd="0" parTransId="{D25F4F2D-37F4-4F06-88C2-B46A64A33346}" sibTransId="{630EEE23-FAC2-482A-8613-0B05E58D7193}"/>
    <dgm:cxn modelId="{5A3CD996-91FF-45D2-A838-511B6D1F96C5}" type="presParOf" srcId="{67ECC69B-8E27-4FA1-9E23-66F85BA0F960}" destId="{CDF08716-A33B-486D-911A-AFD0A13FD7C2}" srcOrd="0" destOrd="0" presId="urn:microsoft.com/office/officeart/2005/8/layout/cycle3"/>
    <dgm:cxn modelId="{8A4B8C60-A628-4AA2-9CBA-F8CDFEFB4C50}" type="presParOf" srcId="{CDF08716-A33B-486D-911A-AFD0A13FD7C2}" destId="{B0A8C9D4-A870-4175-A2EF-2021EECE5F6E}" srcOrd="0" destOrd="0" presId="urn:microsoft.com/office/officeart/2005/8/layout/cycle3"/>
    <dgm:cxn modelId="{48C9AF59-F6C5-4393-A96B-DEF2D0B7A0FA}" type="presParOf" srcId="{CDF08716-A33B-486D-911A-AFD0A13FD7C2}" destId="{F0F1E6AA-3CAE-4936-BBF9-42E6CED8931F}" srcOrd="1" destOrd="0" presId="urn:microsoft.com/office/officeart/2005/8/layout/cycle3"/>
    <dgm:cxn modelId="{EB6BF905-E487-4B6D-94F6-0F6C8037B8BA}" type="presParOf" srcId="{CDF08716-A33B-486D-911A-AFD0A13FD7C2}" destId="{9EE733A6-847D-4330-BF71-C45CC604DD52}" srcOrd="2" destOrd="0" presId="urn:microsoft.com/office/officeart/2005/8/layout/cycle3"/>
    <dgm:cxn modelId="{0C9BDBC5-3FBD-48A7-BFCB-E09F14531AD0}" type="presParOf" srcId="{CDF08716-A33B-486D-911A-AFD0A13FD7C2}" destId="{F756B305-2A0C-4174-9325-12C488279F41}" srcOrd="3" destOrd="0" presId="urn:microsoft.com/office/officeart/2005/8/layout/cycle3"/>
    <dgm:cxn modelId="{43561224-55E4-4508-885D-9523437DF896}" type="presParOf" srcId="{CDF08716-A33B-486D-911A-AFD0A13FD7C2}" destId="{4225A65D-0657-468B-8EE0-C2795E2B691D}" srcOrd="4" destOrd="0" presId="urn:microsoft.com/office/officeart/2005/8/layout/cycle3"/>
    <dgm:cxn modelId="{D83D665E-9B13-4570-B828-0E47A01E9635}" type="presParOf" srcId="{CDF08716-A33B-486D-911A-AFD0A13FD7C2}" destId="{22F0FD78-F195-414C-95B6-D89506489F26}" srcOrd="5" destOrd="0" presId="urn:microsoft.com/office/officeart/2005/8/layout/cycle3"/>
    <dgm:cxn modelId="{C30E4246-9BAE-42ED-9DD7-3F536FFD94DF}" type="presParOf" srcId="{CDF08716-A33B-486D-911A-AFD0A13FD7C2}" destId="{A07F7706-4337-4F6C-B011-5FF2E11AA1CD}" srcOrd="6" destOrd="0" presId="urn:microsoft.com/office/officeart/2005/8/layout/cycle3"/>
    <dgm:cxn modelId="{4701B65E-87AE-4A9F-9089-59DE22D9F277}" type="presParOf" srcId="{CDF08716-A33B-486D-911A-AFD0A13FD7C2}" destId="{E6ABE9D4-D4ED-487B-8785-3B8A2A80989C}" srcOrd="7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8CAAE-B334-47A0-BC53-D0260C4E0339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F855EB-5A52-4A42-BDA8-650342358C5A}" type="pres">
      <dgm:prSet presAssocID="{C158CAAE-B334-47A0-BC53-D0260C4E03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E11C3-E76E-4C52-8036-74E5C4B58926}" type="presOf" srcId="{C158CAAE-B334-47A0-BC53-D0260C4E0339}" destId="{AFF855EB-5A52-4A42-BDA8-650342358C5A}" srcOrd="0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0.10156</cdr:x>
      <cdr:y>0.02353</cdr:y>
    </cdr:from>
    <cdr:to>
      <cdr:x>0.28189</cdr:x>
      <cdr:y>0.21176</cdr:y>
    </cdr:to>
    <cdr:sp macro="" textlink="">
      <cdr:nvSpPr>
        <cdr:cNvPr id="5" name="Блок-схема: память с посл. доступом 4"/>
        <cdr:cNvSpPr/>
      </cdr:nvSpPr>
      <cdr:spPr>
        <a:xfrm xmlns:a="http://schemas.openxmlformats.org/drawingml/2006/main">
          <a:off x="928662" y="142876"/>
          <a:ext cx="1648918" cy="1143008"/>
        </a:xfrm>
        <a:prstGeom xmlns:a="http://schemas.openxmlformats.org/drawingml/2006/main" prst="flowChartMagneticTap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2 388 740,4 тыс.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0.51563</cdr:x>
      <cdr:y>0</cdr:y>
    </cdr:from>
    <cdr:to>
      <cdr:x>0.68776</cdr:x>
      <cdr:y>0.18824</cdr:y>
    </cdr:to>
    <cdr:sp macro="" textlink="">
      <cdr:nvSpPr>
        <cdr:cNvPr id="6" name="Блок-схема: память с посл. доступом 5"/>
        <cdr:cNvSpPr/>
      </cdr:nvSpPr>
      <cdr:spPr>
        <a:xfrm xmlns:a="http://schemas.openxmlformats.org/drawingml/2006/main">
          <a:off x="4714876" y="0"/>
          <a:ext cx="1573967" cy="1143008"/>
        </a:xfrm>
        <a:prstGeom xmlns:a="http://schemas.openxmlformats.org/drawingml/2006/main" prst="flowChartMagneticTape">
          <a:avLst/>
        </a:prstGeom>
        <a:solidFill xmlns:a="http://schemas.openxmlformats.org/drawingml/2006/main">
          <a:srgbClr val="2DA2BF"/>
        </a:solidFill>
        <a:ln xmlns:a="http://schemas.openxmlformats.org/drawingml/2006/main" w="12700" cap="flat" cmpd="sng" algn="ctr">
          <a:solidFill>
            <a:srgbClr val="2DA2BF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Perpetu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Perpetu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Perpetu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Perpetu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Perpetu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Perpetu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Perpetu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Perpetu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Perpetua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2 525 639,1 тыс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руб.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CBD59-ACDA-4B66-B03C-2DA0ED1D59E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AF56-F2DE-4479-927D-5EA8B8117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AF56-F2DE-4479-927D-5EA8B811728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0AF56-F2DE-4479-927D-5EA8B811728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EB010-ECC3-49CB-BE61-C97C73C7476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58F81B-C996-4E95-827C-5E2C7FF40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3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chart" Target="../charts/chart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0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3.jpeg"/><Relationship Id="rId7" Type="http://schemas.openxmlformats.org/officeDocument/2006/relationships/image" Target="../media/image6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857364"/>
            <a:ext cx="8358246" cy="1428760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endParaRPr lang="ru-RU" sz="3600" u="sng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63342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42852"/>
            <a:ext cx="857255" cy="1000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357562"/>
            <a:ext cx="85011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юджета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Белокалитвинского района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2016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год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5720" y="1142984"/>
          <a:ext cx="871543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28604"/>
            <a:ext cx="821537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Белокалитвинского района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(млн.руб.)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0" y="928670"/>
          <a:ext cx="914400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57167"/>
            <a:ext cx="84296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из областного бюджета</a:t>
            </a: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5720" y="1142984"/>
          <a:ext cx="885828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57167"/>
            <a:ext cx="83582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доходов консолидированного  и районного бюджета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Белокалитвинского района</a:t>
            </a:r>
          </a:p>
          <a:p>
            <a:pPr algn="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Багетная рамка 4"/>
          <p:cNvSpPr/>
          <p:nvPr/>
        </p:nvSpPr>
        <p:spPr>
          <a:xfrm>
            <a:off x="214282" y="357166"/>
            <a:ext cx="8358246" cy="64294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Белокалитвинского района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142984"/>
          <a:ext cx="9072626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24" y="2928934"/>
            <a:ext cx="714380" cy="714380"/>
          </a:xfrm>
          <a:prstGeom prst="rect">
            <a:avLst/>
          </a:prstGeom>
        </p:spPr>
      </p:pic>
      <p:pic>
        <p:nvPicPr>
          <p:cNvPr id="35" name="Рисунок 34" descr="two-arrows-with-a-circle_318-10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1142984"/>
            <a:ext cx="944188" cy="785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2153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Белокалитвинского района в 2016 году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1428728" y="1214422"/>
            <a:ext cx="2928958" cy="857256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40,1%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1428728" y="3929066"/>
            <a:ext cx="2928958" cy="928694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4,1%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1428728" y="2143116"/>
            <a:ext cx="2928958" cy="71438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Соц.политика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27,5%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428728" y="2928934"/>
            <a:ext cx="2928958" cy="92869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18,7%</a:t>
            </a:r>
            <a:endParaRPr lang="ru-RU" sz="1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4572000" y="1928802"/>
            <a:ext cx="3143272" cy="71438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1,7%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4572000" y="1214422"/>
            <a:ext cx="3143272" cy="642942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МБТ  2,8%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1428728" y="4929198"/>
            <a:ext cx="2928958" cy="8572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экономика 3,2%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572000" y="4786322"/>
            <a:ext cx="3071834" cy="1000132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1,6 %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4572000" y="2714620"/>
            <a:ext cx="3143272" cy="107157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Физкультура и спорт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4572000" y="3857628"/>
            <a:ext cx="3071834" cy="8572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окружающей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среды 0,1%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5b377a2f046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5072074"/>
            <a:ext cx="879238" cy="714380"/>
          </a:xfrm>
          <a:prstGeom prst="rect">
            <a:avLst/>
          </a:prstGeom>
        </p:spPr>
      </p:pic>
      <p:pic>
        <p:nvPicPr>
          <p:cNvPr id="36" name="Рисунок 35" descr="zmeya__0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24" y="2000240"/>
            <a:ext cx="642942" cy="659428"/>
          </a:xfrm>
          <a:prstGeom prst="rect">
            <a:avLst/>
          </a:prstGeom>
        </p:spPr>
      </p:pic>
      <p:pic>
        <p:nvPicPr>
          <p:cNvPr id="37" name="Рисунок 36" descr="-ом-нахо-ки-стеклянная--омашняя-проверяет-увеличивая-вебсайт-60139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3143248"/>
            <a:ext cx="1045029" cy="857256"/>
          </a:xfrm>
          <a:prstGeom prst="rect">
            <a:avLst/>
          </a:prstGeom>
        </p:spPr>
      </p:pic>
      <p:pic>
        <p:nvPicPr>
          <p:cNvPr id="38" name="Рисунок 37" descr="family-of-four-in-front-of-their-home_318-626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2143116"/>
            <a:ext cx="867462" cy="714380"/>
          </a:xfrm>
          <a:prstGeom prst="rect">
            <a:avLst/>
          </a:prstGeom>
        </p:spPr>
      </p:pic>
      <p:pic>
        <p:nvPicPr>
          <p:cNvPr id="39" name="Рисунок 38" descr="i (11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1285860"/>
            <a:ext cx="714380" cy="714380"/>
          </a:xfrm>
          <a:prstGeom prst="rect">
            <a:avLst/>
          </a:prstGeom>
        </p:spPr>
      </p:pic>
      <p:pic>
        <p:nvPicPr>
          <p:cNvPr id="41" name="Рисунок 40" descr="earth-between-hands_318-6229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72462" y="4000504"/>
            <a:ext cx="714380" cy="571504"/>
          </a:xfrm>
          <a:prstGeom prst="rect">
            <a:avLst/>
          </a:prstGeom>
        </p:spPr>
      </p:pic>
      <p:pic>
        <p:nvPicPr>
          <p:cNvPr id="42" name="Рисунок 41" descr="i (5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9586" y="5072074"/>
            <a:ext cx="857256" cy="738187"/>
          </a:xfrm>
          <a:prstGeom prst="rect">
            <a:avLst/>
          </a:prstGeom>
        </p:spPr>
      </p:pic>
      <p:pic>
        <p:nvPicPr>
          <p:cNvPr id="43" name="Рисунок 42" descr="i (12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844" y="3857628"/>
            <a:ext cx="1166814" cy="11668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3582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571472" y="1142984"/>
            <a:ext cx="8286808" cy="5572164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-1643106" y="1214422"/>
          <a:ext cx="1257308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442654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3582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714357"/>
            <a:ext cx="850112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запланированных на реализацию муниципальных программ Белокалитвинского района на 2016 год</a:t>
            </a:r>
            <a:endParaRPr lang="ru-RU" sz="2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28596" y="1928802"/>
            <a:ext cx="2000264" cy="71438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Развитие образования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39,4%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00298" y="3571876"/>
            <a:ext cx="2000264" cy="11430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Обеспечение качественными жилищно-коммунальными услугами населения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1,7%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8596" y="5643578"/>
            <a:ext cx="1928826" cy="928694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Развитие культуры и туризма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2,9%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28596" y="4714884"/>
            <a:ext cx="2000264" cy="92869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 муниципальными финансами района</a:t>
            </a:r>
          </a:p>
          <a:p>
            <a:pPr algn="ctr"/>
            <a:r>
              <a:rPr lang="ru-RU" b="1" dirty="0" smtClean="0"/>
              <a:t>3,1%</a:t>
            </a:r>
            <a:endParaRPr lang="ru-RU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28596" y="3571876"/>
            <a:ext cx="2000264" cy="1143008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Обеспечение доступным и комфортным жильем населения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16,7%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00298" y="2786058"/>
            <a:ext cx="2000264" cy="785818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Муниципальная политика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2,1%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643702" y="2571744"/>
            <a:ext cx="2143140" cy="857256"/>
          </a:xfrm>
          <a:prstGeom prst="roundRect">
            <a:avLst/>
          </a:prstGeom>
          <a:solidFill>
            <a:srgbClr val="CC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1400" dirty="0" smtClean="0">
                <a:solidFill>
                  <a:schemeClr val="tx1"/>
                </a:solidFill>
              </a:rPr>
              <a:t> и развитие энергетики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0,01%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00298" y="4714884"/>
            <a:ext cx="2000264" cy="928694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Развитие здравоохранения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1,7%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428860" y="5715016"/>
            <a:ext cx="2000264" cy="85725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Развитие сельского хозяйства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572000" y="1928802"/>
            <a:ext cx="2000264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Информационное общество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0,85%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28596" y="2714620"/>
            <a:ext cx="2000264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Социальная поддержка граждан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26,7%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643702" y="4429132"/>
            <a:ext cx="2143140" cy="1071570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Обеспечение общественного порядка и противодействие преступности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0,01%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72000" y="2714620"/>
            <a:ext cx="2000264" cy="1071570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Защита населения и территории от чрезвычайных ситуаций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0,4%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572000" y="4786322"/>
            <a:ext cx="2000264" cy="9286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Управление муниципальным имуществом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0,3%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00298" y="1928802"/>
            <a:ext cx="2000264" cy="785818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Развитие транспортной системы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2,3%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0" y="3786190"/>
            <a:ext cx="2000264" cy="1000132"/>
          </a:xfrm>
          <a:prstGeom prst="round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Поддержка казачьих обществ</a:t>
            </a:r>
          </a:p>
          <a:p>
            <a:pPr algn="ctr"/>
            <a:r>
              <a:rPr lang="ru-RU" sz="1400" dirty="0" smtClean="0"/>
              <a:t>0,4%</a:t>
            </a:r>
            <a:endParaRPr lang="ru-RU" sz="1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00562" y="5715016"/>
            <a:ext cx="2071702" cy="85725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Молодежь Дона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0,1%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43702" y="1928802"/>
            <a:ext cx="2143140" cy="642942"/>
          </a:xfrm>
          <a:prstGeom prst="roundRect">
            <a:avLst/>
          </a:prstGeom>
          <a:solidFill>
            <a:srgbClr val="47CD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Доступная среда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0,1%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3702" y="5500702"/>
            <a:ext cx="2143140" cy="10715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Экономическое развитие и инновационная экономика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0,006%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43702" y="3500438"/>
            <a:ext cx="2143140" cy="857256"/>
          </a:xfrm>
          <a:prstGeom prst="round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Охрана окружающей среды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0,003%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142852"/>
            <a:ext cx="442654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3582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42918"/>
            <a:ext cx="821537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Расходы местного бюджета, формируемые в рамках муниципальных программ Белокалитвинского района, и непрограмные расходы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0034" y="1397000"/>
          <a:ext cx="7929618" cy="181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вал 12"/>
          <p:cNvSpPr/>
          <p:nvPr/>
        </p:nvSpPr>
        <p:spPr>
          <a:xfrm>
            <a:off x="1785918" y="1643050"/>
            <a:ext cx="2214578" cy="2071702"/>
          </a:xfrm>
          <a:prstGeom prst="ellipse">
            <a:avLst/>
          </a:prstGeom>
          <a:solidFill>
            <a:srgbClr val="47CDC0"/>
          </a:solid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2 682,6 млн.рублей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72066" y="1643050"/>
            <a:ext cx="2214578" cy="2071702"/>
          </a:xfrm>
          <a:prstGeom prst="ellipse">
            <a:avLst/>
          </a:prstGeom>
          <a:solidFill>
            <a:srgbClr val="47CDC0"/>
          </a:solidFill>
          <a:ln>
            <a:solidFill>
              <a:schemeClr val="bg2">
                <a:lumMod val="9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2 881,0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млн.рублей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43240" y="2928934"/>
            <a:ext cx="1643074" cy="1500198"/>
          </a:xfrm>
          <a:prstGeom prst="ellipse">
            <a:avLst/>
          </a:prstGeom>
          <a:solidFill>
            <a:srgbClr val="FF6699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24,8</a:t>
            </a:r>
          </a:p>
          <a:p>
            <a:pPr algn="ctr"/>
            <a:r>
              <a:rPr lang="ru-RU" sz="1200" b="1" dirty="0" smtClean="0"/>
              <a:t>млн.рублей</a:t>
            </a:r>
            <a:endParaRPr lang="ru-RU" sz="1200" b="1" dirty="0"/>
          </a:p>
        </p:txBody>
      </p:sp>
      <p:sp>
        <p:nvSpPr>
          <p:cNvPr id="19" name="Овал 18"/>
          <p:cNvSpPr/>
          <p:nvPr/>
        </p:nvSpPr>
        <p:spPr>
          <a:xfrm>
            <a:off x="6286512" y="2928934"/>
            <a:ext cx="1643074" cy="1500198"/>
          </a:xfrm>
          <a:prstGeom prst="ellipse">
            <a:avLst/>
          </a:prstGeom>
          <a:solidFill>
            <a:srgbClr val="FF6699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44,3</a:t>
            </a:r>
          </a:p>
          <a:p>
            <a:pPr algn="ctr"/>
            <a:r>
              <a:rPr lang="ru-RU" sz="1200" b="1" dirty="0" smtClean="0"/>
              <a:t>млн.рублей</a:t>
            </a:r>
            <a:endParaRPr lang="ru-RU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14414" y="414338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2015 </a:t>
            </a:r>
            <a:r>
              <a:rPr lang="ru-RU" sz="1600" b="1" u="sng" dirty="0" smtClean="0">
                <a:solidFill>
                  <a:srgbClr val="002060"/>
                </a:solidFill>
              </a:rPr>
              <a:t>год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21481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</a:rPr>
              <a:t>2016 </a:t>
            </a:r>
            <a:r>
              <a:rPr lang="ru-RU" sz="1600" b="1" u="sng" dirty="0" smtClean="0">
                <a:solidFill>
                  <a:srgbClr val="002060"/>
                </a:solidFill>
              </a:rPr>
              <a:t>год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00034" y="4929198"/>
            <a:ext cx="428628" cy="428628"/>
          </a:xfrm>
          <a:prstGeom prst="ellipse">
            <a:avLst/>
          </a:prstGeom>
          <a:solidFill>
            <a:srgbClr val="47CDC0"/>
          </a:solidFill>
          <a:ln>
            <a:solidFill>
              <a:schemeClr val="bg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00034" y="5643578"/>
            <a:ext cx="428628" cy="428628"/>
          </a:xfrm>
          <a:prstGeom prst="ellipse">
            <a:avLst/>
          </a:prstGeom>
          <a:solidFill>
            <a:srgbClr val="FF6699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00" y="4572008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Расходы местного бюджета, формируемые в рамках муниципальных программ Белокалитвинского района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662" y="528638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Непрограмные расходы местного бюджета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142852"/>
            <a:ext cx="442654" cy="550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54" y="214290"/>
            <a:ext cx="83582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571612"/>
            <a:ext cx="33575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2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442 257,3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706 756,9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23 005,5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pPr algn="ctr"/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25 375,8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образование</a:t>
            </a:r>
          </a:p>
          <a:p>
            <a:pPr algn="ctr">
              <a:buFont typeface="Arial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86808" cy="78581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 Белокалитвинского района на 2015 год в сфере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    1 197 395,5 тыс. рублей </a:t>
            </a:r>
            <a:r>
              <a:rPr lang="ru-RU" sz="2000" b="1" u="sng" dirty="0" smtClean="0">
                <a:solidFill>
                  <a:schemeClr val="bg1"/>
                </a:solidFill>
              </a:rPr>
              <a:t/>
            </a:r>
            <a:br>
              <a:rPr lang="ru-RU" sz="2000" b="1" u="sng" dirty="0" smtClean="0">
                <a:solidFill>
                  <a:schemeClr val="bg1"/>
                </a:solidFill>
              </a:rPr>
            </a:br>
            <a:endParaRPr lang="ru-RU" sz="2000" u="sng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dsc_0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500438"/>
            <a:ext cx="228601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sc_0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71612"/>
            <a:ext cx="228601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dsc_07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1643050"/>
            <a:ext cx="242889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sc_06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143512"/>
            <a:ext cx="235745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2" name="Диаграмма 21"/>
          <p:cNvGraphicFramePr/>
          <p:nvPr/>
        </p:nvGraphicFramePr>
        <p:xfrm>
          <a:off x="-500098" y="3857628"/>
          <a:ext cx="6643734" cy="27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7867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Структура расходов бюджета Белокалитвинского района на образование в 2016 году</a:t>
            </a:r>
            <a:endParaRPr lang="ru-RU" dirty="0"/>
          </a:p>
        </p:txBody>
      </p:sp>
      <p:sp>
        <p:nvSpPr>
          <p:cNvPr id="6" name="Блок-схема: внутренняя память 5"/>
          <p:cNvSpPr/>
          <p:nvPr/>
        </p:nvSpPr>
        <p:spPr>
          <a:xfrm>
            <a:off x="214282" y="1142984"/>
            <a:ext cx="4429156" cy="714380"/>
          </a:xfrm>
          <a:prstGeom prst="flowChartInternal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Осуществление полномочий на получение общедоступного и бесплатного дошкольного образования в МДОО посредством субвенций – </a:t>
            </a:r>
            <a:r>
              <a:rPr lang="ru-RU" sz="1000" b="1" dirty="0" smtClean="0"/>
              <a:t>146 7483,8 тыс. рублей</a:t>
            </a:r>
            <a:endParaRPr lang="ru-RU" sz="1000" b="1" dirty="0"/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214282" y="1928802"/>
            <a:ext cx="4429156" cy="857256"/>
          </a:xfrm>
          <a:prstGeom prst="flowChartInternalStorag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/>
              <a:t>Осуществление полномочий на получение общедоступного и дошкольного, начального общего, основного общего, среднего общего образования в МОО, обеспечения доп. Образования детей в МОО – </a:t>
            </a:r>
          </a:p>
          <a:p>
            <a:r>
              <a:rPr lang="ru-RU" sz="1000" b="1" dirty="0" smtClean="0"/>
              <a:t>481 906,4 тыс. рублей</a:t>
            </a:r>
            <a:endParaRPr lang="ru-RU" sz="1000" b="1" dirty="0"/>
          </a:p>
        </p:txBody>
      </p:sp>
      <p:sp>
        <p:nvSpPr>
          <p:cNvPr id="8" name="Блок-схема: внутренняя память 7"/>
          <p:cNvSpPr/>
          <p:nvPr/>
        </p:nvSpPr>
        <p:spPr>
          <a:xfrm>
            <a:off x="214282" y="2857496"/>
            <a:ext cx="4429156" cy="714380"/>
          </a:xfrm>
          <a:prstGeom prst="flowChartInternalStorage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/>
              <a:t>На обеспечение деятельности образовательных организаций за счет средств местного бюджета – </a:t>
            </a:r>
          </a:p>
          <a:p>
            <a:r>
              <a:rPr lang="ru-RU" sz="1050" b="1" dirty="0" smtClean="0"/>
              <a:t>299 040,1 тыс.рублей</a:t>
            </a:r>
            <a:endParaRPr lang="ru-RU" sz="1050" b="1" dirty="0"/>
          </a:p>
        </p:txBody>
      </p:sp>
      <p:sp>
        <p:nvSpPr>
          <p:cNvPr id="9" name="Блок-схема: внутренняя память 8"/>
          <p:cNvSpPr/>
          <p:nvPr/>
        </p:nvSpPr>
        <p:spPr>
          <a:xfrm>
            <a:off x="214282" y="3643314"/>
            <a:ext cx="4429156" cy="571504"/>
          </a:xfrm>
          <a:prstGeom prst="flowChartInternalStorag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/>
              <a:t>Организация и осуществление деятельности по опеке и попечительству-  </a:t>
            </a:r>
          </a:p>
          <a:p>
            <a:r>
              <a:rPr lang="ru-RU" sz="1050" b="1" dirty="0" smtClean="0"/>
              <a:t>2 563,7 тыс. рублей</a:t>
            </a:r>
            <a:endParaRPr lang="ru-RU" sz="1050" b="1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214282" y="4286256"/>
            <a:ext cx="4429156" cy="1071570"/>
          </a:xfrm>
          <a:prstGeom prst="flowChartInternalStora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/>
              <a:t>Организация  и обеспечение отдыха и оздоровления детей, за исключением детей –сирот, детей, оставшихся без попечения родителей , детей, находящихся в социально-опасном положении, и одаренных детей, проживающих в малоимущих семьях-</a:t>
            </a:r>
          </a:p>
          <a:p>
            <a:r>
              <a:rPr lang="ru-RU" sz="1000" b="1" dirty="0" smtClean="0"/>
              <a:t>14 752,8 тыс. рублей</a:t>
            </a:r>
            <a:endParaRPr lang="ru-RU" sz="1000" b="1" dirty="0"/>
          </a:p>
        </p:txBody>
      </p:sp>
      <p:sp>
        <p:nvSpPr>
          <p:cNvPr id="11" name="Блок-схема: внутренняя память 10"/>
          <p:cNvSpPr/>
          <p:nvPr/>
        </p:nvSpPr>
        <p:spPr>
          <a:xfrm>
            <a:off x="214282" y="6143644"/>
            <a:ext cx="4429156" cy="571504"/>
          </a:xfrm>
          <a:prstGeom prst="flowChartInternalStorag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/>
              <a:t>Завершение капитального ремонта шатровой крыши в здании летнего отдыха детей в МБУ ДО ДЮСШ №2-</a:t>
            </a:r>
          </a:p>
          <a:p>
            <a:r>
              <a:rPr lang="ru-RU" sz="1050" b="1" dirty="0" smtClean="0"/>
              <a:t>949,5 тыс. рублей</a:t>
            </a:r>
            <a:endParaRPr lang="ru-RU" sz="1050" b="1" dirty="0"/>
          </a:p>
        </p:txBody>
      </p:sp>
      <p:sp>
        <p:nvSpPr>
          <p:cNvPr id="12" name="Блок-схема: внутренняя память 11"/>
          <p:cNvSpPr/>
          <p:nvPr/>
        </p:nvSpPr>
        <p:spPr>
          <a:xfrm>
            <a:off x="214282" y="5429264"/>
            <a:ext cx="4429156" cy="642942"/>
          </a:xfrm>
          <a:prstGeom prst="flowChartInternalStorag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/>
              <a:t>Завершение строительства 3-х дошкольных образовательных организаций – </a:t>
            </a:r>
          </a:p>
          <a:p>
            <a:r>
              <a:rPr lang="ru-RU" sz="1050" b="1" dirty="0" smtClean="0"/>
              <a:t>186 860,3 тыс. рублей</a:t>
            </a:r>
            <a:endParaRPr lang="ru-RU" sz="1050" b="1" dirty="0"/>
          </a:p>
        </p:txBody>
      </p:sp>
      <p:sp>
        <p:nvSpPr>
          <p:cNvPr id="14" name="Правая круглая скобка 13"/>
          <p:cNvSpPr/>
          <p:nvPr/>
        </p:nvSpPr>
        <p:spPr>
          <a:xfrm>
            <a:off x="5000628" y="1142984"/>
            <a:ext cx="500066" cy="5572164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агетная рамка 14"/>
          <p:cNvSpPr/>
          <p:nvPr/>
        </p:nvSpPr>
        <p:spPr>
          <a:xfrm>
            <a:off x="5643570" y="1857364"/>
            <a:ext cx="3286148" cy="392909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</a:rPr>
              <a:t>Запланированные расходы позволят обеспечить предоставление дошкольного, общего, дополнительного образования в образовательных учреждениях Белокалитвинского района, а также социальную поддержку детей-сирот и детей, оставшихся без попечения родителей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58214" y="142852"/>
            <a:ext cx="428628" cy="514354"/>
          </a:xfrm>
        </p:spPr>
      </p:pic>
      <p:sp>
        <p:nvSpPr>
          <p:cNvPr id="5" name="Выгнутая вправо стрелка 4"/>
          <p:cNvSpPr/>
          <p:nvPr/>
        </p:nvSpPr>
        <p:spPr>
          <a:xfrm>
            <a:off x="5715008" y="2143116"/>
            <a:ext cx="2000264" cy="4143404"/>
          </a:xfrm>
          <a:prstGeom prst="curvedLeftArrow">
            <a:avLst/>
          </a:prstGeom>
          <a:solidFill>
            <a:srgbClr val="00B0F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57158" y="2214554"/>
            <a:ext cx="5429288" cy="114300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Белокалитвинского района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57158" y="3429000"/>
            <a:ext cx="5429288" cy="114300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и основные направления налоговой политики Белокалитвинского района на 2016-2018 годы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№1845 от 30.11.2015 года)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57158" y="4714884"/>
            <a:ext cx="5429288" cy="1143008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Ростовской области на 2016-2018 годы</a:t>
            </a:r>
            <a:endParaRPr lang="ru-RU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57158" y="428604"/>
            <a:ext cx="8501122" cy="150019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Основа формирования проекта бюджета Белокалитвинского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090" y="142852"/>
            <a:ext cx="442654" cy="5508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3582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                                                    </a:t>
            </a:r>
            <a:r>
              <a:rPr lang="ru-RU" sz="1050" u="sng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Финансовое управление Администрации Белокалитвинского района</a:t>
            </a:r>
            <a:endParaRPr lang="ru-RU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3500462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Общий объем расходов по отрасли «Культура» в 2016 году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endParaRPr lang="ru-RU" sz="16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</a:rPr>
              <a:t>48 911,0 тыс.рублей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44" y="1643050"/>
            <a:ext cx="521497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функционирования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библиотек:</a:t>
            </a:r>
          </a:p>
          <a:p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21 040,6 тыс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.руб.</a:t>
            </a:r>
            <a:endParaRPr lang="ru-RU" sz="16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071810"/>
            <a:ext cx="5214974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Финансовое обеспечение функционирования деятельности музея</a:t>
            </a:r>
          </a:p>
          <a:p>
            <a:r>
              <a:rPr lang="ru-RU" sz="1400" b="1" u="sng" dirty="0" smtClean="0"/>
              <a:t>2016 – 3 048,8 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4" y="2357430"/>
            <a:ext cx="5214974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Обеспечение деятельности клубной системы Белокалитвинского района</a:t>
            </a:r>
          </a:p>
          <a:p>
            <a:r>
              <a:rPr lang="ru-RU" sz="1400" b="1" u="sng" dirty="0" smtClean="0"/>
              <a:t>2016 – 19 949,8 тыс.руб.</a:t>
            </a:r>
            <a:r>
              <a:rPr lang="ru-RU" sz="1400" dirty="0" smtClean="0"/>
              <a:t> </a:t>
            </a:r>
            <a:endParaRPr lang="ru-RU" sz="1400" b="1" u="sng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14282" y="714357"/>
            <a:ext cx="87154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Расходы бюджета Белокалитвинского района в сфере  культуры, кинематографии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3571876"/>
            <a:ext cx="52149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проведения мероприятий в области культуры:</a:t>
            </a:r>
          </a:p>
          <a:p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1 018,0 тыс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.руб.</a:t>
            </a:r>
            <a:endParaRPr lang="ru-RU" sz="16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4143380"/>
            <a:ext cx="5286412" cy="677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Финансовое обеспечение деятельности МБУ «Централизованной бухгалтерии учреждений культуры»</a:t>
            </a:r>
          </a:p>
          <a:p>
            <a:r>
              <a:rPr lang="ru-RU" sz="1400" b="1" u="sng" dirty="0" smtClean="0"/>
              <a:t>2016 – 1 616,0тыс.руб.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4744" y="4857760"/>
            <a:ext cx="5286412" cy="4924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Обеспечение деятельности аппарата отдела культуры</a:t>
            </a:r>
          </a:p>
          <a:p>
            <a:r>
              <a:rPr lang="ru-RU" sz="1400" b="1" u="sng" dirty="0" smtClean="0"/>
              <a:t>2016 – 1 990,0тыс.руб.</a:t>
            </a:r>
            <a:r>
              <a:rPr lang="ru-RU" sz="1400" dirty="0" smtClean="0"/>
              <a:t> </a:t>
            </a:r>
            <a:endParaRPr lang="ru-RU" sz="1400" b="1" u="sng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14744" y="5357826"/>
            <a:ext cx="52864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расходы, направленные на реализацию программ Белокалитвинского района «Обеспечение общественного порядка и противодействие преступности», 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развитие энергетики» - </a:t>
            </a:r>
          </a:p>
          <a:p>
            <a:r>
              <a:rPr lang="ru-RU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– 247,8 тыс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.руб.</a:t>
            </a:r>
            <a:endParaRPr lang="ru-RU" sz="1600" b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" name="Рисунок 21" descr="dsc_07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4414" y="4857760"/>
            <a:ext cx="171451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mg_72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221461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dsc_0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285992"/>
            <a:ext cx="178598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dsc_02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285992"/>
            <a:ext cx="171451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dsc_07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857760"/>
            <a:ext cx="350046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1317_b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3714752"/>
            <a:ext cx="978133" cy="11725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2357454" cy="1453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7" name="TextBox 6"/>
          <p:cNvSpPr txBox="1"/>
          <p:nvPr/>
        </p:nvSpPr>
        <p:spPr>
          <a:xfrm>
            <a:off x="357158" y="428605"/>
            <a:ext cx="821537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бюджета Белокалитвинского района на</a:t>
            </a:r>
          </a:p>
          <a:p>
            <a:pPr algn="r"/>
            <a:r>
              <a:rPr lang="ru-RU" b="1" dirty="0" smtClean="0"/>
              <a:t> здравоохранение в 2016 году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500694" y="1500174"/>
            <a:ext cx="3357586" cy="71438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Амбулаторная помощь – </a:t>
            </a:r>
          </a:p>
          <a:p>
            <a:r>
              <a:rPr lang="ru-RU" sz="1400" dirty="0" smtClean="0"/>
              <a:t>16 747,5 тыс. рублей</a:t>
            </a:r>
            <a:endParaRPr lang="ru-RU" sz="14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500694" y="2357430"/>
            <a:ext cx="3429024" cy="857256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Скорая медицинская помощь – </a:t>
            </a:r>
          </a:p>
          <a:p>
            <a:r>
              <a:rPr lang="ru-RU" sz="1400" dirty="0" smtClean="0"/>
              <a:t>6 904,4 тыс. рублей</a:t>
            </a:r>
            <a:endParaRPr lang="ru-RU" sz="1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500694" y="3286124"/>
            <a:ext cx="3429024" cy="100013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Стационарная медицинская помощь – </a:t>
            </a:r>
          </a:p>
          <a:p>
            <a:r>
              <a:rPr lang="ru-RU" sz="1400" dirty="0" smtClean="0"/>
              <a:t>19 824,6 тыс. рублей</a:t>
            </a:r>
            <a:endParaRPr lang="ru-RU" sz="14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500694" y="4429132"/>
            <a:ext cx="3429024" cy="100013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Другие вопросы в области здравоохранения –</a:t>
            </a:r>
          </a:p>
          <a:p>
            <a:r>
              <a:rPr lang="ru-RU" sz="1400" dirty="0" smtClean="0"/>
              <a:t>6 603,7 тыс. </a:t>
            </a:r>
            <a:endParaRPr lang="ru-RU" sz="1400" dirty="0"/>
          </a:p>
        </p:txBody>
      </p:sp>
      <p:pic>
        <p:nvPicPr>
          <p:cNvPr id="15" name="Рисунок 14" descr="dsc_03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142984"/>
            <a:ext cx="2500330" cy="2050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glavnay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357694"/>
            <a:ext cx="2500330" cy="200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1412058475_quad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3286124"/>
            <a:ext cx="2357454" cy="157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main13265395_fbb52395021576ce4d132b039d637bc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857760"/>
            <a:ext cx="242889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dsc_002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214422"/>
            <a:ext cx="2143140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142852"/>
            <a:ext cx="442654" cy="550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83582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13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4291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785795"/>
            <a:ext cx="8572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бюджета Белокалитвинского района на</a:t>
            </a:r>
          </a:p>
          <a:p>
            <a:pPr algn="r"/>
            <a:r>
              <a:rPr lang="ru-RU" b="1" dirty="0" smtClean="0"/>
              <a:t>социальную политику в 2016 году</a:t>
            </a:r>
            <a:endParaRPr lang="ru-RU" b="1" dirty="0"/>
          </a:p>
        </p:txBody>
      </p:sp>
      <p:pic>
        <p:nvPicPr>
          <p:cNvPr id="22" name="Рисунок 21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2438400" cy="1478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dsc_03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5000636"/>
            <a:ext cx="2000264" cy="16668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dsc_02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214686"/>
            <a:ext cx="2242817" cy="163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dsc_0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1571612"/>
            <a:ext cx="2071702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i (5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3429000"/>
            <a:ext cx="2310230" cy="1262057"/>
          </a:xfrm>
          <a:prstGeom prst="rect">
            <a:avLst/>
          </a:prstGeom>
        </p:spPr>
      </p:pic>
      <p:pic>
        <p:nvPicPr>
          <p:cNvPr id="27" name="Рисунок 26" descr="dsc_01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5000636"/>
            <a:ext cx="2214578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Загнутый угол 27"/>
          <p:cNvSpPr/>
          <p:nvPr/>
        </p:nvSpPr>
        <p:spPr>
          <a:xfrm>
            <a:off x="5357818" y="1643050"/>
            <a:ext cx="3214710" cy="64294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6 066,8 тыс.рублей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</p:txBody>
      </p:sp>
      <p:sp>
        <p:nvSpPr>
          <p:cNvPr id="29" name="Загнутый угол 28"/>
          <p:cNvSpPr/>
          <p:nvPr/>
        </p:nvSpPr>
        <p:spPr>
          <a:xfrm>
            <a:off x="5357818" y="2357430"/>
            <a:ext cx="3214710" cy="92869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124 796,6 тыс.рублей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обслуживание населения</a:t>
            </a:r>
          </a:p>
        </p:txBody>
      </p:sp>
      <p:sp>
        <p:nvSpPr>
          <p:cNvPr id="30" name="Загнутый угол 29"/>
          <p:cNvSpPr/>
          <p:nvPr/>
        </p:nvSpPr>
        <p:spPr>
          <a:xfrm>
            <a:off x="5357818" y="3429000"/>
            <a:ext cx="3214710" cy="9286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581 222,5 тыс.рублей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31" name="Загнутый угол 30"/>
          <p:cNvSpPr/>
          <p:nvPr/>
        </p:nvSpPr>
        <p:spPr>
          <a:xfrm>
            <a:off x="5357818" y="4429132"/>
            <a:ext cx="3214710" cy="92869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80 521,9 тыс.рублей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34" name="Загнутый угол 33"/>
          <p:cNvSpPr/>
          <p:nvPr/>
        </p:nvSpPr>
        <p:spPr>
          <a:xfrm>
            <a:off x="5357818" y="5429264"/>
            <a:ext cx="3214710" cy="107157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28 843,2 тыс.рублей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вопросы в области социальной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1480"/>
            <a:ext cx="85725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/>
              <a:t>Меры социальной поддержки семей, имеющих детей и проживающих на территории Белокалитвинского района, осуществляемые в целях улучшения демографической ситуации</a:t>
            </a:r>
            <a:endParaRPr lang="ru-RU" b="1" dirty="0"/>
          </a:p>
        </p:txBody>
      </p:sp>
      <p:sp>
        <p:nvSpPr>
          <p:cNvPr id="6" name="Табличка 5"/>
          <p:cNvSpPr/>
          <p:nvPr/>
        </p:nvSpPr>
        <p:spPr>
          <a:xfrm>
            <a:off x="214282" y="1643050"/>
            <a:ext cx="3214710" cy="1214446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871 ребенка первого-второго года жизни в виде ежемесячной денежной выплаты в размере 745 рублей будет направлено 10 508,1 тыс. рублей</a:t>
            </a:r>
          </a:p>
          <a:p>
            <a:r>
              <a:rPr lang="ru-RU" sz="1200" dirty="0" smtClean="0">
                <a:solidFill>
                  <a:srgbClr val="92D050"/>
                </a:solidFill>
              </a:rPr>
              <a:t> </a:t>
            </a:r>
            <a:endParaRPr lang="ru-RU" sz="1200" dirty="0">
              <a:solidFill>
                <a:srgbClr val="92D050"/>
              </a:solidFill>
            </a:endParaRPr>
          </a:p>
        </p:txBody>
      </p:sp>
      <p:sp>
        <p:nvSpPr>
          <p:cNvPr id="7" name="Табличка 6"/>
          <p:cNvSpPr/>
          <p:nvPr/>
        </p:nvSpPr>
        <p:spPr>
          <a:xfrm>
            <a:off x="5929322" y="1643050"/>
            <a:ext cx="2928958" cy="1714512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 предоставление мер социальной поддержки 67 малоимущих семей, имеющих детей и проживающих на территории Ростовской области, в виде регионального материнского капитала предусмотрено 7 607,4 тыс. рублей</a:t>
            </a:r>
            <a:endParaRPr lang="ru-RU" sz="1200" dirty="0"/>
          </a:p>
        </p:txBody>
      </p:sp>
      <p:sp>
        <p:nvSpPr>
          <p:cNvPr id="8" name="Табличка 7"/>
          <p:cNvSpPr/>
          <p:nvPr/>
        </p:nvSpPr>
        <p:spPr>
          <a:xfrm>
            <a:off x="357158" y="3000324"/>
            <a:ext cx="3000396" cy="1285884"/>
          </a:xfrm>
          <a:prstGeom prst="plaqu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 выплату ежемесячного пособия в размере 374 рубля на 7 041 ребенка из малоимущих семей предусмотрено 44 320,9 тыс. 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42910" y="5643578"/>
            <a:ext cx="7643866" cy="928718"/>
          </a:xfrm>
          <a:prstGeom prst="plaqu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 выплату компенсации родительской платы за присмотр и уход за детьми в дошкольной образовательной организации предусмотрено 5 691,9 тыс. рублей для выплаты 3 498 компенсаций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5857884" y="3500390"/>
            <a:ext cx="2857520" cy="1928826"/>
          </a:xfrm>
          <a:prstGeom prst="plaqu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На осуществление ежемесячной денежной выплаты в размере 7 704 рубля при рождении после 31 декабря 2012 года третьего ребенка или последующих детей до достижения ребенком возраста трех лет будет направлено20 865,7 тыс. рублей на 673 ребенка</a:t>
            </a:r>
          </a:p>
          <a:p>
            <a:endParaRPr lang="ru-RU" sz="1200" dirty="0"/>
          </a:p>
        </p:txBody>
      </p:sp>
      <p:sp>
        <p:nvSpPr>
          <p:cNvPr id="11" name="Табличка 10"/>
          <p:cNvSpPr/>
          <p:nvPr/>
        </p:nvSpPr>
        <p:spPr>
          <a:xfrm>
            <a:off x="357158" y="4429132"/>
            <a:ext cx="3000396" cy="107157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/>
              <a:t>На осуществление ежемесячной денежной выплаты на 1 691 ребенка из многодетных семей будет направлено 14 387,3 тыс. рублей</a:t>
            </a:r>
            <a:endParaRPr lang="ru-RU" sz="1200" dirty="0"/>
          </a:p>
        </p:txBody>
      </p:sp>
      <p:pic>
        <p:nvPicPr>
          <p:cNvPr id="19" name="Рисунок 18" descr="https://im0-tub-ru.yandex.net/i?id=6f84417633f1fc5ff1e514a7f2f4ce9d&amp;n=2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1500198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FEMALE.WMF"/>
          <p:cNvPicPr/>
          <p:nvPr/>
        </p:nvPicPr>
        <p:blipFill>
          <a:blip r:embed="rId4"/>
          <a:stretch>
            <a:fillRect/>
          </a:stretch>
        </p:blipFill>
        <p:spPr>
          <a:xfrm>
            <a:off x="4071934" y="1500174"/>
            <a:ext cx="874166" cy="1321308"/>
          </a:xfrm>
          <a:prstGeom prst="rect">
            <a:avLst/>
          </a:prstGeom>
        </p:spPr>
      </p:pic>
      <p:pic>
        <p:nvPicPr>
          <p:cNvPr id="21" name="Рисунок 20" descr="http://www.syntone.ru/files/images/EM-PRF07370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143380"/>
            <a:ext cx="1857388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ветеранов труда и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ветеранов труда Ростовской области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1357298"/>
            <a:ext cx="2571768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1 574 ветеранов труда Ростовской области – 24 362,7 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1285860"/>
            <a:ext cx="2500330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6 229 ветеранов труда 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104 964,7 тыс. рублей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2976" y="2571744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86644" y="2571744"/>
            <a:ext cx="642942" cy="57150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3286124"/>
            <a:ext cx="614366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бесплатное изготовление и ремонт зубных протезов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857628"/>
            <a:ext cx="7572428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 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4786322"/>
            <a:ext cx="8358246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50 % стоимости проезда на водном транспорте пригородного сообщения в сроки действия сезонных тарифов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71604" y="5786454"/>
            <a:ext cx="614366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Компенсация: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расходов на оплату жилого помещения и коммунальных услуг в размере 50 %;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 50 % затрат на абонентскую плату за пользование услугами связи (телефон и радио)</a:t>
            </a:r>
            <a:endParaRPr lang="ru-RU" sz="1200" dirty="0"/>
          </a:p>
        </p:txBody>
      </p:sp>
      <p:pic>
        <p:nvPicPr>
          <p:cNvPr id="15" name="Рисунок 14" descr="dsc_0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214422"/>
            <a:ext cx="2944085" cy="194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57554" y="214290"/>
            <a:ext cx="5929354" cy="285728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Содержимое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тружеников тыла и граждан, пострадавших от политических репрессий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15008" y="1214422"/>
            <a:ext cx="3071834" cy="10715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247 реабилитированных граждан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2 914,5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1214422"/>
            <a:ext cx="2928958" cy="10001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693 тружеников тыла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1 790,5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428728" y="2214554"/>
            <a:ext cx="642942" cy="57150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00892" y="2285992"/>
            <a:ext cx="642942" cy="57150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3000372"/>
            <a:ext cx="6143668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бесплатное изготовление и ремонт зубных протезов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357562"/>
            <a:ext cx="8429684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бесплатный проезд на территории Ростовской области независимо от места регистрации на всех видах городского пассажирского транспорта (кроме такси), на автомобильном транспорте общего пользования (кроме такси) пригородных и внутрирайонных маршрутов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4286256"/>
            <a:ext cx="3786214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бесплатный проезд на железнодорожном транспорте пригородного сообщения и на автомобильном транспорте пригородного межмуниципального и междугородного внутриобластного сообщений и оплата в размере  50 % стоимости проезда на водном транспорте пригородного сообщения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5286388"/>
            <a:ext cx="4286280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Компенсация расходов:</a:t>
            </a:r>
          </a:p>
          <a:p>
            <a:pPr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 на оплату жилого помещения и коммунальных услуг в размере 50 %;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установку телефона;</a:t>
            </a:r>
          </a:p>
          <a:p>
            <a:pPr algn="ctr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стоимость проезда по территории РФ туда и обратно раз в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6072206"/>
            <a:ext cx="3571900" cy="4143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50 % стоимости лекарств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00562" y="4214818"/>
            <a:ext cx="4214842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бесплатный проезд на железнодорожном, водном транспорте пригородного сообщения и на автомобильном транспорте пригородного межмуниципального сообщений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23669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500430" y="214290"/>
            <a:ext cx="5929354" cy="285728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Содержимое 3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214290"/>
            <a:ext cx="357190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2910" y="714356"/>
            <a:ext cx="2000264" cy="2286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Меры социальной поддержки отдельных категорий граждан – 327 069,3 тыс. 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3286124"/>
            <a:ext cx="2071702" cy="25717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жильем отдельных категорий граждан – 508 722,8 тыс. рублей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71802" y="785794"/>
            <a:ext cx="5572164" cy="22860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Более 20 тыс. человек, из них: ветераны труда 6 229 человек; труженики тыла 693 человека; граждане, пострадавшие от политических репрессий 247 человек; ветераны труда Ростовской области 1 574 человека; граждане, работающие и проживающие в сельской местности 4721 человек; малоимущие семьи и одиноко проживающие граждане 3968 семей; компенсация родительской платы в ДОУ 3498 человек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3429000"/>
            <a:ext cx="5357850" cy="24288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/>
              <a:t>  55 человек, в том числе: ветераны Великой Отечественной войны 1941 – 1945 годов – 21 человек; инвалиды и члены их семей – 2 человека; дети-сироты и дети, оставшиеся без попечения родителей – 32 человека;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/>
              <a:t>  58 семей, в том числе: граждане, в т.т. молодые семьи и молодые специалисты, проживающие на селе – 6 семей; молодые семьи – 3 семьи; семьи, переселяемые из ветхого и аварийного жилья – 49 семей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43174" y="1857364"/>
            <a:ext cx="428628" cy="4286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14612" y="4214818"/>
            <a:ext cx="428628" cy="4286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868" y="214290"/>
            <a:ext cx="5929354" cy="285728"/>
          </a:xfrm>
          <a:prstGeom prst="rect">
            <a:avLst/>
          </a:prstGeom>
        </p:spPr>
        <p:txBody>
          <a:bodyPr bIns="91440" anchor="b" anchorCtr="0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Содержимое 3" descr="1317_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9652" y="214290"/>
            <a:ext cx="357190" cy="4286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285860"/>
            <a:ext cx="1285884" cy="100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5"/>
            <a:ext cx="8215370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бюджета Белокалитвинского района на</a:t>
            </a:r>
          </a:p>
          <a:p>
            <a:pPr algn="r"/>
            <a:r>
              <a:rPr lang="ru-RU" b="1" dirty="0" smtClean="0"/>
              <a:t>физическую культуру и спорт в 2016 году</a:t>
            </a:r>
            <a:endParaRPr lang="ru-RU" b="1" dirty="0"/>
          </a:p>
        </p:txBody>
      </p:sp>
      <p:pic>
        <p:nvPicPr>
          <p:cNvPr id="6" name="Рисунок 5" descr="dsc_0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357694"/>
            <a:ext cx="3357586" cy="223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14942" y="1142984"/>
            <a:ext cx="364333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Расходы бюджета Белокалитвинского района на массовый спорт -</a:t>
            </a:r>
          </a:p>
          <a:p>
            <a:pPr algn="r"/>
            <a:r>
              <a:rPr lang="ru-RU" b="1" u="sng" dirty="0" smtClean="0"/>
              <a:t>2 606,2 тыс. руб.</a:t>
            </a:r>
            <a:endParaRPr lang="ru-RU" b="1" u="sng" dirty="0"/>
          </a:p>
        </p:txBody>
      </p:sp>
      <p:pic>
        <p:nvPicPr>
          <p:cNvPr id="8" name="Рисунок 7" descr="img_66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14422"/>
            <a:ext cx="3642100" cy="1760211"/>
          </a:xfrm>
          <a:prstGeom prst="rect">
            <a:avLst/>
          </a:prstGeom>
        </p:spPr>
      </p:pic>
      <p:pic>
        <p:nvPicPr>
          <p:cNvPr id="11" name="Рисунок 10" descr="img_6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857496"/>
            <a:ext cx="2143140" cy="1748779"/>
          </a:xfrm>
          <a:prstGeom prst="rect">
            <a:avLst/>
          </a:prstGeom>
        </p:spPr>
      </p:pic>
      <p:pic>
        <p:nvPicPr>
          <p:cNvPr id="12" name="Рисунок 11" descr="img_647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4429132"/>
            <a:ext cx="3429024" cy="2053820"/>
          </a:xfrm>
          <a:prstGeom prst="rect">
            <a:avLst/>
          </a:prstGeom>
        </p:spPr>
      </p:pic>
      <p:pic>
        <p:nvPicPr>
          <p:cNvPr id="10" name="Рисунок 9" descr="depositphotos_11898826-Seamless-pattern-with-sport-ic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2928934"/>
            <a:ext cx="1571636" cy="1500198"/>
          </a:xfrm>
          <a:prstGeom prst="rect">
            <a:avLst/>
          </a:prstGeom>
        </p:spPr>
      </p:pic>
      <p:pic>
        <p:nvPicPr>
          <p:cNvPr id="9" name="Рисунок 8" descr="dsc_052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2428868"/>
            <a:ext cx="3121152" cy="2218564"/>
          </a:xfrm>
          <a:prstGeom prst="rect">
            <a:avLst/>
          </a:prstGeom>
        </p:spPr>
      </p:pic>
      <p:pic>
        <p:nvPicPr>
          <p:cNvPr id="14" name="Рисунок 13" descr="dsc_048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16" y="4143380"/>
            <a:ext cx="2000264" cy="2386204"/>
          </a:xfrm>
          <a:prstGeom prst="rect">
            <a:avLst/>
          </a:prstGeom>
        </p:spPr>
      </p:pic>
      <p:pic>
        <p:nvPicPr>
          <p:cNvPr id="16" name="Рисунок 15" descr="kn2dhxlxij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92" y="2428868"/>
            <a:ext cx="1894383" cy="169216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72560" cy="5715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Дорожное  хозяйство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285860"/>
            <a:ext cx="2214578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Дороги общего пользования -  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1049 км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1285860"/>
            <a:ext cx="2357454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Межпоселковые дороги –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933,4 км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3636" y="1357298"/>
            <a:ext cx="2643206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Внутригородские,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внутрипоселковые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дороги-</a:t>
            </a: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115,6 км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4643446"/>
            <a:ext cx="2143140" cy="13573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Дорожный фонд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64 648,9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053555" y="4500569"/>
            <a:ext cx="4143404" cy="189616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счет средств областного бюджета 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капитальный ремонт дорог – 5,3 км;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ремонт и содержание дорог – 1049 км;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счет средств района: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капитальный ремонт дорог – 2,1 км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57554" y="5072074"/>
            <a:ext cx="785818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260872184_img_2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571744"/>
            <a:ext cx="2571768" cy="1785951"/>
          </a:xfrm>
          <a:prstGeom prst="rect">
            <a:avLst/>
          </a:prstGeom>
        </p:spPr>
      </p:pic>
      <p:pic>
        <p:nvPicPr>
          <p:cNvPr id="15" name="Рисунок 14" descr="DSCN049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2571744"/>
            <a:ext cx="2286016" cy="1681157"/>
          </a:xfrm>
          <a:prstGeom prst="rect">
            <a:avLst/>
          </a:prstGeom>
        </p:spPr>
      </p:pic>
      <p:pic>
        <p:nvPicPr>
          <p:cNvPr id="16" name="Рисунок 15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2571744"/>
            <a:ext cx="2666987" cy="1643074"/>
          </a:xfrm>
          <a:prstGeom prst="rect">
            <a:avLst/>
          </a:prstGeom>
        </p:spPr>
      </p:pic>
      <p:pic>
        <p:nvPicPr>
          <p:cNvPr id="12" name="Содержимое 3" descr="1317_b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528" y="142852"/>
            <a:ext cx="357190" cy="4286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786050" y="214290"/>
            <a:ext cx="585791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429652" y="214290"/>
            <a:ext cx="357190" cy="428628"/>
          </a:xfrm>
        </p:spPr>
      </p:pic>
      <p:sp>
        <p:nvSpPr>
          <p:cNvPr id="6" name="Багетная рамка 5"/>
          <p:cNvSpPr/>
          <p:nvPr/>
        </p:nvSpPr>
        <p:spPr>
          <a:xfrm>
            <a:off x="357158" y="428604"/>
            <a:ext cx="8072494" cy="7858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дорожного фонда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1357298"/>
            <a:ext cx="2928958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64 648,9 тыс. рублей</a:t>
            </a:r>
            <a:endParaRPr lang="ru-RU" b="1" u="sng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1643050"/>
            <a:ext cx="200026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500034" y="1428736"/>
            <a:ext cx="2357454" cy="7858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571472" y="2357430"/>
            <a:ext cx="8143932" cy="642942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 расходов  дорожного  фонда  Белокалитвинского  района:</a:t>
            </a:r>
            <a:endParaRPr lang="ru-RU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571472" y="3000372"/>
            <a:ext cx="5500726" cy="785818"/>
          </a:xfrm>
          <a:prstGeom prst="bevel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обеспечение дорожной деятельности в отношении автомобильных дорог местного значения: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472" y="3857628"/>
            <a:ext cx="7500990" cy="5715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капитальный ремонт, включая расходы на разработку проектно-сметной документации –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24 000,5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5286388"/>
            <a:ext cx="7500990" cy="7143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обеспечение безопасности дорожного движения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– 11 009,9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72008"/>
            <a:ext cx="7500990" cy="571504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ремонт и содержание автомобильных дорог общего пользования местного значения -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29 638,5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14282" y="4000504"/>
            <a:ext cx="285752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14282" y="4714884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14282" y="5500702"/>
            <a:ext cx="285752" cy="2857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8" name="TextBox 7"/>
          <p:cNvSpPr txBox="1"/>
          <p:nvPr/>
        </p:nvSpPr>
        <p:spPr>
          <a:xfrm>
            <a:off x="357158" y="428604"/>
            <a:ext cx="74295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на 2016 год содержит приоритетные пути реализации основных задач: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142844" y="1643050"/>
            <a:ext cx="7500990" cy="714380"/>
          </a:xfrm>
          <a:prstGeom prst="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214282" y="2643182"/>
            <a:ext cx="7429552" cy="714380"/>
          </a:xfrm>
          <a:prstGeom prst="fra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14282" y="3643314"/>
            <a:ext cx="7429552" cy="571504"/>
          </a:xfrm>
          <a:prstGeom prst="frame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бюджетного процесса перед гражданами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214282" y="4500570"/>
            <a:ext cx="7429552" cy="977116"/>
          </a:xfrm>
          <a:prstGeom prst="fram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7643834" y="1643050"/>
            <a:ext cx="720000" cy="485778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214282" y="5857892"/>
            <a:ext cx="7429552" cy="642918"/>
          </a:xfrm>
          <a:prstGeom prst="frame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процедур проведения муниципальных закупок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21537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_0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786190"/>
            <a:ext cx="2667024" cy="1630674"/>
          </a:xfrm>
          <a:prstGeom prst="rect">
            <a:avLst/>
          </a:prstGeom>
        </p:spPr>
      </p:pic>
      <p:pic>
        <p:nvPicPr>
          <p:cNvPr id="10" name="Рисунок 9" descr="1i0a01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786190"/>
            <a:ext cx="3357618" cy="2857496"/>
          </a:xfrm>
          <a:prstGeom prst="rect">
            <a:avLst/>
          </a:prstGeom>
        </p:spPr>
      </p:pic>
      <p:pic>
        <p:nvPicPr>
          <p:cNvPr id="11" name="Рисунок 10" descr="dsc09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786190"/>
            <a:ext cx="2643206" cy="1428736"/>
          </a:xfrm>
          <a:prstGeom prst="rect">
            <a:avLst/>
          </a:prstGeom>
        </p:spPr>
      </p:pic>
      <p:pic>
        <p:nvPicPr>
          <p:cNvPr id="14" name="Рисунок 13" descr="dsc_01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143512"/>
            <a:ext cx="2771227" cy="1500198"/>
          </a:xfrm>
          <a:prstGeom prst="rect">
            <a:avLst/>
          </a:prstGeom>
        </p:spPr>
      </p:pic>
      <p:pic>
        <p:nvPicPr>
          <p:cNvPr id="15" name="Рисунок 14" descr="tambovskaya_zemlya_selhoz_ferma_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5357826"/>
            <a:ext cx="2714644" cy="1214446"/>
          </a:xfrm>
          <a:prstGeom prst="rect">
            <a:avLst/>
          </a:prstGeom>
        </p:spPr>
      </p:pic>
      <p:sp>
        <p:nvSpPr>
          <p:cNvPr id="17" name="Загнутый угол 16"/>
          <p:cNvSpPr/>
          <p:nvPr/>
        </p:nvSpPr>
        <p:spPr>
          <a:xfrm>
            <a:off x="142844" y="1000108"/>
            <a:ext cx="3429024" cy="250033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сельскохозяйственным товаропроизводителям на оказание несвязанной поддержки в области растениеводства и на возмещение части затрат по наращиванию маточного поголовья овец и коз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27 547,7 тыс. рублей, 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25 812,0 тыс. рублей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1 735,7 тыс. рублей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68" y="857232"/>
            <a:ext cx="2500330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Предоставление субсидий сельскохозяйственным товаропроизводителям на оказание несвязанной поддержки в области растениеводства и на возмещение части затрат по наращиванию маточного поголовья овец и коз – 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27 547,7 тыс. рублей,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 том числе: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за счет средств федерального бюджета </a:t>
            </a:r>
            <a:r>
              <a:rPr lang="ru-RU" sz="1200" dirty="0" smtClean="0">
                <a:solidFill>
                  <a:schemeClr val="tx1"/>
                </a:solidFill>
              </a:rPr>
              <a:t>– 25 812,0 </a:t>
            </a:r>
            <a:r>
              <a:rPr lang="ru-RU" sz="1200" dirty="0" err="1" smtClean="0">
                <a:solidFill>
                  <a:schemeClr val="tx1"/>
                </a:solidFill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</a:rPr>
              <a:t> рублей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72198" y="857232"/>
            <a:ext cx="2857488" cy="26432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исполнительно – распорядительных функций, связанных с реализацией переданных государственных полномочий по поддержке сельскохозяйственного производства и осуществлению мероприятия в области обеспечения плодородия земель сельскохозяйственного назначения –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2 185,4 тыс. рублей,  за счет средств областного бюджета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87868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бюджета Белокалитвинского района</a:t>
            </a:r>
          </a:p>
          <a:p>
            <a:pPr algn="r"/>
            <a:r>
              <a:rPr lang="ru-RU" b="1" dirty="0" smtClean="0"/>
              <a:t>в сфере ЖКХ</a:t>
            </a:r>
            <a:endParaRPr lang="ru-RU" b="1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42844" y="1214422"/>
            <a:ext cx="5715040" cy="1428760"/>
          </a:xfrm>
          <a:prstGeom prst="flowChart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по разделу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предусмотрены бюджетные ассигнования в сумме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501 613, 6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85720" y="5214950"/>
            <a:ext cx="2714644" cy="142873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ликвидацию аварийного жилищного фонда, признанного непригодным для проживания, аварийным и подлежащим сносу или реконструкции  -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450 290,6 тыс.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85720" y="3143248"/>
            <a:ext cx="2643206" cy="150019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/>
              <a:t>Реализация Указа Президента РФ от 07.05.2012 №600 «О мерах по обеспечению граждан РФ доступным и комфортным жильем и повышению качества жилищно-коммунальных услуг»</a:t>
            </a:r>
          </a:p>
          <a:p>
            <a:pPr algn="ctr"/>
            <a:endParaRPr lang="ru-RU" sz="1200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3143240" y="3143248"/>
            <a:ext cx="2643206" cy="142876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 на реконструкцию объектов водопроводно-канализационного хозяйства муниципальной собственности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Коксовского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поселения –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50 926,6 рублей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214422"/>
            <a:ext cx="304971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1325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000372"/>
            <a:ext cx="304971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sc_4839_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929198"/>
            <a:ext cx="304742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Прямая со стрелкой 18"/>
          <p:cNvCxnSpPr/>
          <p:nvPr/>
        </p:nvCxnSpPr>
        <p:spPr>
          <a:xfrm rot="5400000">
            <a:off x="1285852" y="271462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3" idx="0"/>
          </p:cNvCxnSpPr>
          <p:nvPr/>
        </p:nvCxnSpPr>
        <p:spPr>
          <a:xfrm rot="16200000" flipH="1">
            <a:off x="3911198" y="2589603"/>
            <a:ext cx="642942" cy="464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 rot="5400000">
            <a:off x="1178695" y="4679165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7868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Межбюджетные трансферты общего характера </a:t>
            </a:r>
          </a:p>
          <a:p>
            <a:pPr algn="r"/>
            <a:r>
              <a:rPr lang="ru-RU" b="1" dirty="0" smtClean="0"/>
              <a:t>бюджетам бюджетной системы РФ</a:t>
            </a:r>
            <a:endParaRPr lang="ru-RU" b="1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857884" y="2928934"/>
            <a:ext cx="3071802" cy="17145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400" dirty="0" smtClean="0"/>
              <a:t>Бюджетные ассигнования в 2016 году по разделу «</a:t>
            </a:r>
            <a:r>
              <a:rPr lang="ru-RU" sz="1400" b="1" dirty="0" smtClean="0"/>
              <a:t>Межбюджетные трансферты общего характера </a:t>
            </a:r>
          </a:p>
          <a:p>
            <a:pPr algn="r"/>
            <a:r>
              <a:rPr lang="ru-RU" sz="1400" b="1" dirty="0" smtClean="0"/>
              <a:t>бюджетам бюджетной системы РФ» запланированы в объеме 82 813.1 тыс. рублей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Багетная рамка 6"/>
          <p:cNvSpPr/>
          <p:nvPr/>
        </p:nvSpPr>
        <p:spPr>
          <a:xfrm>
            <a:off x="714348" y="3357562"/>
            <a:ext cx="4572032" cy="3071834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данного раздела являются средства областного бюджета бюджетам поселений в целях выравнивания их финансовых возможностей по осуществлению полномочий по решению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вопросов местного значения в сумме 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70 160,1 тыс. рублей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средства местного бюджета в сумме </a:t>
            </a:r>
          </a:p>
          <a:p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11 653,0 тыс. рублей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714348" y="1571612"/>
            <a:ext cx="4572032" cy="1714512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на поощрение победителей районного конкурса «Лучшее поселение Белокалитвинского района» в сумме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1 000,0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5214942" y="1428736"/>
            <a:ext cx="500066" cy="507209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78687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Иные межбюджетные трансферты </a:t>
            </a:r>
            <a:endParaRPr lang="ru-RU" b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285720" y="1142984"/>
            <a:ext cx="3357586" cy="785818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объектов водопроводно-канализационного хозяйства –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50 926,6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85720" y="2000240"/>
            <a:ext cx="3357586" cy="785818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 –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450 290,6 тыс. рублей</a:t>
            </a: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85720" y="2857496"/>
            <a:ext cx="3357586" cy="78581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крыши по ул. Машиностроителей дом 62 –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396,4 тыс. рублей</a:t>
            </a: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85720" y="3714752"/>
            <a:ext cx="3357586" cy="785818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Расходы по формированию земельных участков для многодетных граждан –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128,4  тыс. рублей</a:t>
            </a:r>
          </a:p>
          <a:p>
            <a:pPr algn="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85720" y="4572008"/>
            <a:ext cx="3357586" cy="1357322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ремонт, капитальный ремонт, содержание муниципальных дорог местного значения, включая разработку ПСД, а также мероприятия по обеспечению безопасности дорожного движения –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26 358,4  тыс. рублей</a:t>
            </a:r>
          </a:p>
          <a:p>
            <a:pPr algn="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4500562" y="1214422"/>
            <a:ext cx="4643438" cy="464347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3929058" y="1071546"/>
            <a:ext cx="428628" cy="485778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51102" y="2857496"/>
            <a:ext cx="4262064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Общий объем Иных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528 280,4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15339" y="142852"/>
            <a:ext cx="428628" cy="514354"/>
          </a:xfrm>
        </p:spPr>
      </p:pic>
      <p:sp>
        <p:nvSpPr>
          <p:cNvPr id="6" name="Горизонтальный свиток 5"/>
          <p:cNvSpPr/>
          <p:nvPr/>
        </p:nvSpPr>
        <p:spPr>
          <a:xfrm>
            <a:off x="285720" y="3286124"/>
            <a:ext cx="8429684" cy="264320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Impact" pitchFamily="34" charset="0"/>
              </a:rPr>
              <a:t>СПАСИБО     ЗА      ВНИМАНИЕ  ! </a:t>
            </a:r>
            <a:endParaRPr lang="ru-RU" sz="4800" b="1" dirty="0">
              <a:latin typeface="Impact" pitchFamily="34" charset="0"/>
            </a:endParaRPr>
          </a:p>
        </p:txBody>
      </p:sp>
      <p:pic>
        <p:nvPicPr>
          <p:cNvPr id="7" name="Рисунок 6" descr="1317_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785794"/>
            <a:ext cx="1857388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2153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Основные параметры бюджета Белокалитвинского района на 2016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14282" y="1857364"/>
            <a:ext cx="3714776" cy="785818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доход  </a:t>
            </a:r>
          </a:p>
          <a:p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32 724,6 </a:t>
            </a: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14282" y="4286256"/>
            <a:ext cx="3714776" cy="64294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36 142,0</a:t>
            </a: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14282" y="3500438"/>
            <a:ext cx="3714776" cy="71438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Доходы от использования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имущества </a:t>
            </a:r>
          </a:p>
          <a:p>
            <a:r>
              <a:rPr lang="ru-RU" sz="1200" b="1" u="sng" dirty="0" smtClean="0">
                <a:solidFill>
                  <a:schemeClr val="tx1"/>
                </a:solidFill>
              </a:rPr>
              <a:t>38 516,4</a:t>
            </a:r>
            <a:endParaRPr lang="ru-RU" sz="1200" b="1" u="sng" dirty="0">
              <a:solidFill>
                <a:schemeClr val="tx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14282" y="5072074"/>
            <a:ext cx="3714776" cy="714380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Финансовая помощь из областного 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2 525 639,1</a:t>
            </a:r>
            <a:endParaRPr lang="ru-RU" sz="105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286380" y="1857364"/>
            <a:ext cx="3643338" cy="642942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</a:p>
          <a:p>
            <a:pPr algn="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821 451,0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14282" y="2714620"/>
            <a:ext cx="3714776" cy="71438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Налоги на доходы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физических лиц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260 464,0</a:t>
            </a:r>
            <a:endParaRPr lang="ru-RU" sz="12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286380" y="3214686"/>
            <a:ext cx="3643338" cy="642942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Здравоохранение </a:t>
            </a:r>
          </a:p>
          <a:p>
            <a:pPr algn="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50 080,2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286380" y="4643446"/>
            <a:ext cx="3643338" cy="571504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Дорожный фонд  </a:t>
            </a:r>
          </a:p>
          <a:p>
            <a:pPr algn="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64  648,9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5286380" y="5286388"/>
            <a:ext cx="3643338" cy="571504"/>
          </a:xfrm>
          <a:prstGeom prst="foldedCorne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29 733,1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нутый угол 18"/>
          <p:cNvSpPr/>
          <p:nvPr/>
        </p:nvSpPr>
        <p:spPr>
          <a:xfrm>
            <a:off x="5286380" y="3929066"/>
            <a:ext cx="3643338" cy="642942"/>
          </a:xfrm>
          <a:prstGeom prst="folded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хозяйство</a:t>
            </a:r>
          </a:p>
          <a:p>
            <a:pPr algn="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557 722,2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5286380" y="2571744"/>
            <a:ext cx="3643338" cy="571504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</a:t>
            </a:r>
          </a:p>
          <a:p>
            <a:pPr algn="r"/>
            <a:r>
              <a:rPr lang="ru-RU" sz="1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1 197 395,5</a:t>
            </a:r>
            <a:endParaRPr lang="ru-RU" sz="12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214282" y="5929330"/>
            <a:ext cx="3786214" cy="642942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доходы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22 319,5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714612" y="928670"/>
            <a:ext cx="1785950" cy="785818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2 915 805 ,6</a:t>
            </a:r>
          </a:p>
          <a:p>
            <a:pPr algn="ctr"/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flipH="1">
            <a:off x="4714876" y="928670"/>
            <a:ext cx="1714512" cy="785818"/>
          </a:xfrm>
          <a:prstGeom prst="wedgeRoundRectCallout">
            <a:avLst>
              <a:gd name="adj1" fmla="val -20833"/>
              <a:gd name="adj2" fmla="val 5839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2 925 639,1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928802"/>
            <a:ext cx="1071569" cy="64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786058"/>
            <a:ext cx="1071570" cy="57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1354022542_1_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571876"/>
            <a:ext cx="1071570" cy="57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pic_1052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4286256"/>
            <a:ext cx="1071569" cy="571504"/>
          </a:xfrm>
          <a:prstGeom prst="rect">
            <a:avLst/>
          </a:prstGeom>
        </p:spPr>
      </p:pic>
      <p:pic>
        <p:nvPicPr>
          <p:cNvPr id="31" name="Рисунок 30" descr="2442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5072074"/>
            <a:ext cx="1071570" cy="642943"/>
          </a:xfrm>
          <a:prstGeom prst="rect">
            <a:avLst/>
          </a:prstGeom>
        </p:spPr>
      </p:pic>
      <p:pic>
        <p:nvPicPr>
          <p:cNvPr id="32" name="Рисунок 31" descr="midia-indoor-economia-crescimento-brasil-banco-dinheiro-juro-deposito-renda-esprestimo-credito-poupanca-negocio-aumento-alta-moeda-cedula-financas-salario-investimen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5929330"/>
            <a:ext cx="1000131" cy="642942"/>
          </a:xfrm>
          <a:prstGeom prst="rect">
            <a:avLst/>
          </a:prstGeom>
        </p:spPr>
      </p:pic>
      <p:sp>
        <p:nvSpPr>
          <p:cNvPr id="33" name="Загнутый угол 32"/>
          <p:cNvSpPr/>
          <p:nvPr/>
        </p:nvSpPr>
        <p:spPr>
          <a:xfrm>
            <a:off x="5286380" y="5929330"/>
            <a:ext cx="3643338" cy="642942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r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 272 269,6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604d1c0152d536cf3dc9ed8952d608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1928802"/>
            <a:ext cx="950738" cy="50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Рисунок 35" descr="i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2132" y="2571744"/>
            <a:ext cx="928694" cy="571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 descr="i (3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72132" y="3214686"/>
            <a:ext cx="1000132" cy="642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 descr="i (4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2132" y="3929066"/>
            <a:ext cx="1000132" cy="571504"/>
          </a:xfrm>
          <a:prstGeom prst="rect">
            <a:avLst/>
          </a:prstGeom>
        </p:spPr>
      </p:pic>
      <p:pic>
        <p:nvPicPr>
          <p:cNvPr id="39" name="Рисунок 38" descr="6ecfc1aff43ab60589db5dcd7fb3f9f3_bi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43570" y="5929330"/>
            <a:ext cx="928694" cy="653471"/>
          </a:xfrm>
          <a:prstGeom prst="rect">
            <a:avLst/>
          </a:prstGeom>
        </p:spPr>
      </p:pic>
      <p:pic>
        <p:nvPicPr>
          <p:cNvPr id="40" name="Рисунок 39" descr="tambovskaya_zemlya_selhoz_ferma_(10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72132" y="5286388"/>
            <a:ext cx="1000132" cy="571504"/>
          </a:xfrm>
          <a:prstGeom prst="rect">
            <a:avLst/>
          </a:prstGeom>
        </p:spPr>
      </p:pic>
      <p:pic>
        <p:nvPicPr>
          <p:cNvPr id="41" name="Рисунок 40" descr="DSCN0495_bi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72132" y="4643446"/>
            <a:ext cx="952480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5429288" cy="285752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28596" y="1142984"/>
          <a:ext cx="8143931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428604"/>
            <a:ext cx="828684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доходов консолидированного  и районного бюджета 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ta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357562"/>
            <a:ext cx="4000496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46" y="214290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sp>
        <p:nvSpPr>
          <p:cNvPr id="5" name="Рамка 4"/>
          <p:cNvSpPr/>
          <p:nvPr/>
        </p:nvSpPr>
        <p:spPr>
          <a:xfrm>
            <a:off x="142844" y="857232"/>
            <a:ext cx="7715304" cy="92869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1472" y="500042"/>
            <a:ext cx="5857916" cy="7143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678296" y="2749942"/>
            <a:ext cx="19288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нутый угол 9"/>
          <p:cNvSpPr/>
          <p:nvPr/>
        </p:nvSpPr>
        <p:spPr>
          <a:xfrm>
            <a:off x="2071670" y="1857364"/>
            <a:ext cx="4643470" cy="500066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071670" y="2428868"/>
            <a:ext cx="4643470" cy="500066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071670" y="3000372"/>
            <a:ext cx="4643470" cy="571504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5720" y="2143116"/>
            <a:ext cx="17656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5720" y="264318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5720" y="321468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мка 19"/>
          <p:cNvSpPr/>
          <p:nvPr/>
        </p:nvSpPr>
        <p:spPr>
          <a:xfrm>
            <a:off x="142844" y="3714752"/>
            <a:ext cx="5072098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Среднедушевой бюджетный доход на жителя Белокалитвинского района, 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4546" y="6215082"/>
            <a:ext cx="857256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ru-RU" b="1" u="sng" dirty="0" smtClean="0"/>
              <a:t> </a:t>
            </a:r>
            <a:endParaRPr lang="ru-RU" b="1" u="sng" dirty="0"/>
          </a:p>
        </p:txBody>
      </p:sp>
      <p:sp>
        <p:nvSpPr>
          <p:cNvPr id="27" name="TextBox 26"/>
          <p:cNvSpPr txBox="1"/>
          <p:nvPr/>
        </p:nvSpPr>
        <p:spPr>
          <a:xfrm>
            <a:off x="3214678" y="6215082"/>
            <a:ext cx="785818" cy="36933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5720" y="5000636"/>
            <a:ext cx="1643074" cy="71438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30 416,2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29124" y="5072074"/>
            <a:ext cx="1643074" cy="714380"/>
          </a:xfrm>
          <a:prstGeom prst="round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32 021,8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1821637" y="5750735"/>
            <a:ext cx="500066" cy="42862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000496" y="5786454"/>
            <a:ext cx="500066" cy="42862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Рисунок 29" descr="prodvizhenie_saytov_v_stavropo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643446"/>
            <a:ext cx="2214578" cy="1442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46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0" y="928670"/>
          <a:ext cx="8786842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500042"/>
            <a:ext cx="850112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Собственные доходы консолидированного  и районного бюджета  Белокалитвинского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214842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785886" y="1428736"/>
          <a:ext cx="7358114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428604"/>
            <a:ext cx="842968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Белокалитвинского района</a:t>
            </a:r>
          </a:p>
          <a:p>
            <a:pPr algn="r">
              <a:defRPr sz="216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5929354" cy="285728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Белокалитвинского района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7_b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28" y="142852"/>
            <a:ext cx="357190" cy="428628"/>
          </a:xfrm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85720" y="1285860"/>
          <a:ext cx="8643998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357166"/>
            <a:ext cx="835824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 sz="1800" b="1" i="0" u="none" strike="noStrike" kern="1200" baseline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Белокалитвинского района на 2016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2087</TotalTime>
  <Words>2585</Words>
  <Application>Microsoft Office PowerPoint</Application>
  <PresentationFormat>Экран (4:3)</PresentationFormat>
  <Paragraphs>458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Справедливость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 </vt:lpstr>
      <vt:lpstr> </vt:lpstr>
      <vt:lpstr>Расходы бюджета  Белокалитвинского района на 2015 год в сфере образования    1 197 395,5 тыс. рублей  </vt:lpstr>
      <vt:lpstr>Финансовое управление Администрации Белокалитвинского района</vt:lpstr>
      <vt:lpstr> </vt:lpstr>
      <vt:lpstr>Финансовое управление Администрации Белокалитвинского района</vt:lpstr>
      <vt:lpstr> </vt:lpstr>
      <vt:lpstr>Финансовое управление Администрации Белокалитвинского района</vt:lpstr>
      <vt:lpstr>Меры социальной поддержки ветеранов труда и  ветеранов труда Ростовской области</vt:lpstr>
      <vt:lpstr>Меры социальной поддержки тружеников тыла и граждан, пострадавших от политических репрессий</vt:lpstr>
      <vt:lpstr>Слайд 26</vt:lpstr>
      <vt:lpstr>Финансовое управление Администрации Белокалитвинского района</vt:lpstr>
      <vt:lpstr>Слайд 28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  <vt:lpstr>Финансовое управление Администрации Белокалитвинского района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управление Администрации Белокалитвинского района</dc:title>
  <dc:creator>Bud6</dc:creator>
  <cp:lastModifiedBy>Bud6</cp:lastModifiedBy>
  <cp:revision>223</cp:revision>
  <dcterms:created xsi:type="dcterms:W3CDTF">2015-12-10T09:04:24Z</dcterms:created>
  <dcterms:modified xsi:type="dcterms:W3CDTF">2016-01-19T09:46:25Z</dcterms:modified>
</cp:coreProperties>
</file>