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charts/chart5.xml" ContentType="application/vnd.openxmlformats-officedocument.drawingml.char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rawings/drawing3.xml" ContentType="application/vnd.openxmlformats-officedocument.drawingml.chartshape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notesMasterIdLst>
    <p:notesMasterId r:id="rId28"/>
  </p:notesMasterIdLst>
  <p:sldIdLst>
    <p:sldId id="285" r:id="rId2"/>
    <p:sldId id="265" r:id="rId3"/>
    <p:sldId id="257" r:id="rId4"/>
    <p:sldId id="286" r:id="rId5"/>
    <p:sldId id="287" r:id="rId6"/>
    <p:sldId id="288" r:id="rId7"/>
    <p:sldId id="268" r:id="rId8"/>
    <p:sldId id="261" r:id="rId9"/>
    <p:sldId id="289" r:id="rId10"/>
    <p:sldId id="262" r:id="rId11"/>
    <p:sldId id="271" r:id="rId12"/>
    <p:sldId id="272" r:id="rId13"/>
    <p:sldId id="290" r:id="rId14"/>
    <p:sldId id="291" r:id="rId15"/>
    <p:sldId id="292" r:id="rId16"/>
    <p:sldId id="277" r:id="rId17"/>
    <p:sldId id="278" r:id="rId18"/>
    <p:sldId id="293" r:id="rId19"/>
    <p:sldId id="294" r:id="rId20"/>
    <p:sldId id="295" r:id="rId21"/>
    <p:sldId id="279" r:id="rId22"/>
    <p:sldId id="296" r:id="rId23"/>
    <p:sldId id="281" r:id="rId24"/>
    <p:sldId id="297" r:id="rId25"/>
    <p:sldId id="298" r:id="rId26"/>
    <p:sldId id="29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FF"/>
    <a:srgbClr val="990099"/>
    <a:srgbClr val="00FFFF"/>
    <a:srgbClr val="B2328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37" autoAdjust="0"/>
    <p:restoredTop sz="94629" autoAdjust="0"/>
  </p:normalViewPr>
  <p:slideViewPr>
    <p:cSldViewPr>
      <p:cViewPr varScale="1">
        <p:scale>
          <a:sx n="75" d="100"/>
          <a:sy n="75" d="100"/>
        </p:scale>
        <p:origin x="-4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3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2;&#1086;&#1080;%20&#1076;&#1086;&#1082;&#1091;&#1084;&#1077;&#1085;&#1090;&#1099;_c_D\&#1044;&#1080;&#1072;&#1075;&#1088;&#1072;&#1084;&#1084;&#1099;\&#1044;&#1080;&#1072;&#1075;&#1088;&#1072;&#1084;.%20%20&#1075;&#1086;&#1076;%20%202013.xls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3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E:\&#1052;&#1086;&#1080;%20&#1076;&#1086;&#1082;&#1091;&#1084;&#1077;&#1085;&#1090;&#1099;_c_D\&#1044;&#1080;&#1072;&#1075;&#1088;&#1072;&#1084;&#1084;&#1099;\&#1044;&#1080;&#1072;&#1075;&#1088;&#1072;&#1084;&#1084;&#1099;%20&#1082;%20&#1055;&#1047;%20&#1085;&#1072;%20&#1044;&#1091;&#1084;&#1091;.%20&#1086;&#1090;&#1095;&#1077;&#1090;%202013..xls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E:\&#1052;&#1086;&#1080;%20&#1076;&#1086;&#1082;&#1091;&#1084;&#1077;&#1085;&#1090;&#1099;_c_D\&#1044;&#1080;&#1072;&#1075;&#1088;&#1072;&#1084;&#1084;&#1099;\&#1044;&#1080;&#1072;&#1075;&#1088;&#1072;&#1084;.%20%20&#1075;&#1086;&#1076;%20%202013%20&#1082;%20&#1073;&#1102;&#1076;&#1078;&#1077;&#1090;&#1091;%20&#1076;&#1083;&#1103;%20&#1075;&#1088;&#1072;&#1078;&#1076;&#1072;&#1085;.xls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E:\&#1052;&#1086;&#1080;%20&#1076;&#1086;&#1082;&#1091;&#1084;&#1077;&#1085;&#1090;&#1099;_c_D\&#1044;&#1080;&#1072;&#1075;&#1088;&#1072;&#1084;&#1084;&#1099;\&#1044;&#1080;&#1072;&#1075;&#1088;&#1072;&#1084;.%20%20&#1075;&#1086;&#1076;%20%202013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2;&#1086;&#1080;%20&#1076;&#1086;&#1082;&#1091;&#1084;&#1077;&#1085;&#1090;&#1099;_c_D\&#1044;&#1080;&#1072;&#1075;&#1088;&#1072;&#1084;&#1084;&#1099;\&#1044;&#1080;&#1072;&#1075;&#1088;&#1072;&#1084;.%20%20&#1075;&#1086;&#1076;%20%202013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2;&#1086;&#1080;%20&#1076;&#1086;&#1082;&#1091;&#1084;&#1077;&#1085;&#1090;&#1099;_c_D\&#1044;&#1080;&#1072;&#1075;&#1088;&#1072;&#1084;&#1084;&#1099;\&#1044;&#1080;&#1072;&#1075;&#1088;&#1072;&#1084;.%20%20&#1075;&#1086;&#1076;%20%202013%20&#1082;%20&#1073;&#1102;&#1076;&#1078;&#1077;&#1090;&#1091;%20&#1076;&#1083;&#1103;%20&#1075;&#1088;&#1072;&#1078;&#1076;&#1072;&#1085;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2;&#1086;&#1080;%20&#1076;&#1086;&#1082;&#1091;&#1084;&#1077;&#1085;&#1090;&#1099;_c_D\&#1044;&#1080;&#1072;&#1075;&#1088;&#1072;&#1084;&#1084;&#1099;\&#1044;&#1080;&#1072;&#1075;&#1088;&#1072;&#1084;.%20%20&#1075;&#1086;&#1076;%20%202013.xls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дох.расх.13!$A$14</c:f>
              <c:strCache>
                <c:ptCount val="1"/>
                <c:pt idx="0">
                  <c:v>Доходы</c:v>
                </c:pt>
              </c:strCache>
            </c:strRef>
          </c:tx>
          <c:dLbls>
            <c:dLbl>
              <c:idx val="0"/>
              <c:layout>
                <c:manualLayout>
                  <c:x val="-4.102535388405646E-2"/>
                  <c:y val="-2.5764714999649031E-2"/>
                </c:manualLayout>
              </c:layout>
              <c:showVal val="1"/>
            </c:dLbl>
            <c:dLbl>
              <c:idx val="1"/>
              <c:layout>
                <c:manualLayout>
                  <c:x val="5.5712799947231835E-17"/>
                  <c:y val="-3.3494129499543751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дох.расх.13!$B$13:$C$13</c:f>
              <c:strCache>
                <c:ptCount val="2"/>
                <c:pt idx="0">
                  <c:v>2012 год</c:v>
                </c:pt>
                <c:pt idx="1">
                  <c:v>2013 год</c:v>
                </c:pt>
              </c:strCache>
            </c:strRef>
          </c:cat>
          <c:val>
            <c:numRef>
              <c:f>дох.расх.13!$B$14:$C$14</c:f>
              <c:numCache>
                <c:formatCode>#,##0.0</c:formatCode>
                <c:ptCount val="2"/>
                <c:pt idx="0">
                  <c:v>2776.2</c:v>
                </c:pt>
                <c:pt idx="1">
                  <c:v>2662.7</c:v>
                </c:pt>
              </c:numCache>
            </c:numRef>
          </c:val>
        </c:ser>
        <c:ser>
          <c:idx val="1"/>
          <c:order val="1"/>
          <c:tx>
            <c:strRef>
              <c:f>дох.расх.13!$A$15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7030A0"/>
            </a:solidFill>
          </c:spPr>
          <c:dLbls>
            <c:dLbl>
              <c:idx val="0"/>
              <c:layout>
                <c:manualLayout>
                  <c:x val="7.2933962460544954E-2"/>
                  <c:y val="-4.6376486999368492E-2"/>
                </c:manualLayout>
              </c:layout>
              <c:showVal val="1"/>
            </c:dLbl>
            <c:dLbl>
              <c:idx val="1"/>
              <c:layout>
                <c:manualLayout>
                  <c:x val="3.6466981230272477E-2"/>
                  <c:y val="-3.0917657999578841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дох.расх.13!$B$13:$C$13</c:f>
              <c:strCache>
                <c:ptCount val="2"/>
                <c:pt idx="0">
                  <c:v>2012 год</c:v>
                </c:pt>
                <c:pt idx="1">
                  <c:v>2013 год</c:v>
                </c:pt>
              </c:strCache>
            </c:strRef>
          </c:cat>
          <c:val>
            <c:numRef>
              <c:f>дох.расх.13!$B$15:$C$15</c:f>
              <c:numCache>
                <c:formatCode>#,##0.0</c:formatCode>
                <c:ptCount val="2"/>
                <c:pt idx="0">
                  <c:v>2754.2</c:v>
                </c:pt>
                <c:pt idx="1">
                  <c:v>2707.4</c:v>
                </c:pt>
              </c:numCache>
            </c:numRef>
          </c:val>
        </c:ser>
        <c:dLbls>
          <c:showVal val="1"/>
        </c:dLbls>
        <c:shape val="cylinder"/>
        <c:axId val="65777664"/>
        <c:axId val="65779200"/>
        <c:axId val="0"/>
      </c:bar3DChart>
      <c:catAx>
        <c:axId val="657776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65779200"/>
        <c:crosses val="autoZero"/>
        <c:auto val="1"/>
        <c:lblAlgn val="ctr"/>
        <c:lblOffset val="100"/>
      </c:catAx>
      <c:valAx>
        <c:axId val="65779200"/>
        <c:scaling>
          <c:orientation val="minMax"/>
        </c:scaling>
        <c:delete val="1"/>
        <c:axPos val="l"/>
        <c:numFmt formatCode="#,##0.0" sourceLinked="1"/>
        <c:tickLblPos val="none"/>
        <c:crossAx val="657776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txPr>
        <a:bodyPr/>
        <a:lstStyle/>
        <a:p>
          <a:pPr>
            <a:defRPr sz="2000">
              <a:solidFill>
                <a:srgbClr val="B23287"/>
              </a:solidFill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2012 год </c:v>
                </c:pt>
              </c:strCache>
            </c:strRef>
          </c:tx>
          <c:spPr>
            <a:solidFill>
              <a:srgbClr val="FF00FF"/>
            </a:solidFill>
          </c:spPr>
          <c:dLbls>
            <c:dLbl>
              <c:idx val="1"/>
              <c:layout>
                <c:manualLayout>
                  <c:x val="-4.4918582416697593E-3"/>
                  <c:y val="-7.2144288577154256E-2"/>
                </c:manualLayout>
              </c:layout>
              <c:showVal val="1"/>
            </c:dLbl>
            <c:dLbl>
              <c:idx val="2"/>
              <c:layout>
                <c:manualLayout>
                  <c:x val="-1.1978288644452707E-2"/>
                  <c:y val="-2.6720106880427565E-2"/>
                </c:manualLayout>
              </c:layout>
              <c:showVal val="1"/>
            </c:dLbl>
            <c:dLbl>
              <c:idx val="4"/>
              <c:layout>
                <c:manualLayout>
                  <c:x val="-8.9837164833395204E-3"/>
                  <c:y val="-2.1376085504342019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Всего расходов</c:v>
                </c:pt>
                <c:pt idx="1">
                  <c:v>Дошкольное образование</c:v>
                </c:pt>
                <c:pt idx="2">
                  <c:v>Общее  образование</c:v>
                </c:pt>
                <c:pt idx="3">
                  <c:v>Молодежная политика и оздоровление детей</c:v>
                </c:pt>
                <c:pt idx="4">
                  <c:v>Другие вопросы в области образования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0.0">
                  <c:v>927992.6</c:v>
                </c:pt>
                <c:pt idx="1">
                  <c:v>246217.4</c:v>
                </c:pt>
                <c:pt idx="2">
                  <c:v>644095.9</c:v>
                </c:pt>
                <c:pt idx="3">
                  <c:v>19644.400000000001</c:v>
                </c:pt>
                <c:pt idx="4" formatCode="0.0">
                  <c:v>18034.900000000001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 год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5.9891443222263481E-2"/>
                  <c:y val="-4.2752171008684094E-2"/>
                </c:manualLayout>
              </c:layout>
              <c:showVal val="1"/>
            </c:dLbl>
            <c:dLbl>
              <c:idx val="2"/>
              <c:layout>
                <c:manualLayout>
                  <c:x val="6.7377873625046492E-2"/>
                  <c:y val="-4.5424181696726802E-2"/>
                </c:manualLayout>
              </c:layout>
              <c:showVal val="1"/>
            </c:dLbl>
            <c:dLbl>
              <c:idx val="3"/>
              <c:layout>
                <c:manualLayout>
                  <c:x val="1.3475574725009284E-2"/>
                  <c:y val="-6.6800267201068811E-2"/>
                </c:manualLayout>
              </c:layout>
              <c:showVal val="1"/>
            </c:dLbl>
            <c:dLbl>
              <c:idx val="4"/>
              <c:layout>
                <c:manualLayout>
                  <c:x val="3.443757985280145E-2"/>
                  <c:y val="-6.4128256513026102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Всего расходов</c:v>
                </c:pt>
                <c:pt idx="1">
                  <c:v>Дошкольное образование</c:v>
                </c:pt>
                <c:pt idx="2">
                  <c:v>Общее  образование</c:v>
                </c:pt>
                <c:pt idx="3">
                  <c:v>Молодежная политика и оздоровление детей</c:v>
                </c:pt>
                <c:pt idx="4">
                  <c:v>Другие вопросы в области образования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947435.1</c:v>
                </c:pt>
                <c:pt idx="1">
                  <c:v>245140.5</c:v>
                </c:pt>
                <c:pt idx="2">
                  <c:v>659911.1</c:v>
                </c:pt>
                <c:pt idx="3">
                  <c:v>17702.599999999962</c:v>
                </c:pt>
                <c:pt idx="4">
                  <c:v>22680.9</c:v>
                </c:pt>
              </c:numCache>
            </c:numRef>
          </c:val>
        </c:ser>
        <c:shape val="cylinder"/>
        <c:axId val="90441600"/>
        <c:axId val="90443136"/>
        <c:axId val="0"/>
      </c:bar3DChart>
      <c:catAx>
        <c:axId val="90441600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 baseline="0"/>
            </a:pPr>
            <a:endParaRPr lang="ru-RU"/>
          </a:p>
        </c:txPr>
        <c:crossAx val="90443136"/>
        <c:crosses val="autoZero"/>
        <c:auto val="1"/>
        <c:lblAlgn val="ctr"/>
        <c:lblOffset val="100"/>
      </c:catAx>
      <c:valAx>
        <c:axId val="90443136"/>
        <c:scaling>
          <c:orientation val="minMax"/>
        </c:scaling>
        <c:delete val="1"/>
        <c:axPos val="l"/>
        <c:majorGridlines/>
        <c:numFmt formatCode="0.0" sourceLinked="1"/>
        <c:tickLblPos val="none"/>
        <c:crossAx val="9044160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rgbClr val="990099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FFFF"/>
              </a:solidFill>
            </c:spPr>
          </c:dPt>
          <c:cat>
            <c:strRef>
              <c:f>Лист1!$A$2:$A$4</c:f>
              <c:strCache>
                <c:ptCount val="3"/>
                <c:pt idx="0">
                  <c:v>средства ФОМС</c:v>
                </c:pt>
                <c:pt idx="1">
                  <c:v>средства бюджета</c:v>
                </c:pt>
                <c:pt idx="2">
                  <c:v>поступления от приносящей доход деятельности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86.793782690952241</c:v>
                </c:pt>
                <c:pt idx="1">
                  <c:v>8.3466261082464648</c:v>
                </c:pt>
                <c:pt idx="2">
                  <c:v>4.8595912008012752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средства ФОМС</c:v>
                </c:pt>
                <c:pt idx="1">
                  <c:v>средства бюджета</c:v>
                </c:pt>
                <c:pt idx="2">
                  <c:v>поступления от приносящей доход деятельности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233.97</c:v>
                </c:pt>
                <c:pt idx="1">
                  <c:v>22.5</c:v>
                </c:pt>
                <c:pt idx="2">
                  <c:v>13.1</c:v>
                </c:pt>
              </c:numCache>
            </c:numRef>
          </c:val>
        </c:ser>
        <c:dLbls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 baseline="0"/>
            </a:pPr>
            <a:r>
              <a:rPr lang="ru-RU" sz="1600" b="0" baseline="0" dirty="0"/>
              <a:t>млн. рублей</a:t>
            </a:r>
          </a:p>
        </c:rich>
      </c:tx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рублей</c:v>
                </c:pt>
              </c:strCache>
            </c:strRef>
          </c:tx>
          <c:explosion val="25"/>
          <c:dPt>
            <c:idx val="0"/>
            <c:spPr>
              <a:solidFill>
                <a:srgbClr val="FF00FF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Lbls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Культура - 75,1 млн. рублей</c:v>
                </c:pt>
                <c:pt idx="1">
                  <c:v>Другие вопросы в области культуры, кинематография - 3,5 млн. рублей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0.95500000000000052</c:v>
                </c:pt>
                <c:pt idx="1">
                  <c:v>4.5000000000000012E-2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7429771274381958"/>
          <c:y val="0.31498417416580976"/>
          <c:w val="0.38264378942839639"/>
          <c:h val="0.44858855103358142"/>
        </c:manualLayout>
      </c:layout>
      <c:txPr>
        <a:bodyPr/>
        <a:lstStyle/>
        <a:p>
          <a:pPr>
            <a:defRPr baseline="0">
              <a:latin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2012 год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Всего расходов</c:v>
                </c:pt>
                <c:pt idx="1">
                  <c:v>Культура</c:v>
                </c:pt>
                <c:pt idx="2">
                  <c:v>другие вопросы в области культуры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79.599999999999994</c:v>
                </c:pt>
                <c:pt idx="1">
                  <c:v>76.5</c:v>
                </c:pt>
                <c:pt idx="2">
                  <c:v>3.1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 год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Всего расходов</c:v>
                </c:pt>
                <c:pt idx="1">
                  <c:v>Культура</c:v>
                </c:pt>
                <c:pt idx="2">
                  <c:v>другие вопросы в области культуры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78.599999999999994</c:v>
                </c:pt>
                <c:pt idx="1">
                  <c:v>75.099999999999994</c:v>
                </c:pt>
                <c:pt idx="2">
                  <c:v>3.5</c:v>
                </c:pt>
              </c:numCache>
            </c:numRef>
          </c:val>
        </c:ser>
        <c:shape val="box"/>
        <c:axId val="93416064"/>
        <c:axId val="93421952"/>
        <c:axId val="0"/>
      </c:bar3DChart>
      <c:catAx>
        <c:axId val="93416064"/>
        <c:scaling>
          <c:orientation val="minMax"/>
        </c:scaling>
        <c:axPos val="b"/>
        <c:tickLblPos val="nextTo"/>
        <c:crossAx val="93421952"/>
        <c:crosses val="autoZero"/>
        <c:auto val="1"/>
        <c:lblAlgn val="ctr"/>
        <c:lblOffset val="100"/>
      </c:catAx>
      <c:valAx>
        <c:axId val="93421952"/>
        <c:scaling>
          <c:orientation val="minMax"/>
        </c:scaling>
        <c:axPos val="l"/>
        <c:majorGridlines/>
        <c:numFmt formatCode="General" sourceLinked="1"/>
        <c:tickLblPos val="nextTo"/>
        <c:crossAx val="93416064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Белокалитвинского района в 2012, 2013 годах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400" dirty="0"/>
              <a:t> (млн.руб.)</a:t>
            </a:r>
          </a:p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 sz="1400" dirty="0"/>
          </a:p>
        </c:rich>
      </c:tx>
      <c:layout>
        <c:manualLayout>
          <c:xMode val="edge"/>
          <c:yMode val="edge"/>
          <c:x val="0.19457233964175538"/>
          <c:y val="1.3793179300332448E-3"/>
        </c:manualLayout>
      </c:layout>
    </c:title>
    <c:plotArea>
      <c:layout>
        <c:manualLayout>
          <c:layoutTarget val="inner"/>
          <c:xMode val="edge"/>
          <c:yMode val="edge"/>
          <c:x val="0.14465695077588986"/>
          <c:y val="0.19047352416147748"/>
          <c:w val="0.77520402393430765"/>
          <c:h val="0.76135400127183261"/>
        </c:manualLayout>
      </c:layout>
      <c:barChart>
        <c:barDir val="col"/>
        <c:grouping val="clustered"/>
        <c:ser>
          <c:idx val="0"/>
          <c:order val="0"/>
          <c:tx>
            <c:strRef>
              <c:f>собств.безвозм.!$A$3</c:f>
              <c:strCache>
                <c:ptCount val="1"/>
                <c:pt idx="0">
                  <c:v>2012 г.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собств.безвозм.!$C$4</c:f>
              <c:numCache>
                <c:formatCode>#,##0.0</c:formatCode>
                <c:ptCount val="1"/>
                <c:pt idx="0">
                  <c:v>2244.6999999999998</c:v>
                </c:pt>
              </c:numCache>
            </c:numRef>
          </c:cat>
          <c:val>
            <c:numRef>
              <c:f>собств.безвозм.!$B$3:$C$3</c:f>
              <c:numCache>
                <c:formatCode>#,##0.0</c:formatCode>
                <c:ptCount val="2"/>
                <c:pt idx="0">
                  <c:v>433.8</c:v>
                </c:pt>
                <c:pt idx="1">
                  <c:v>2342.3000000000002</c:v>
                </c:pt>
              </c:numCache>
            </c:numRef>
          </c:val>
        </c:ser>
        <c:ser>
          <c:idx val="1"/>
          <c:order val="1"/>
          <c:tx>
            <c:strRef>
              <c:f>собств.безвозм.!$A$4</c:f>
              <c:strCache>
                <c:ptCount val="1"/>
                <c:pt idx="0">
                  <c:v>2013 г.</c:v>
                </c:pt>
              </c:strCache>
            </c:strRef>
          </c:tx>
          <c:dLbls>
            <c:dLbl>
              <c:idx val="0"/>
              <c:layout>
                <c:manualLayout>
                  <c:x val="1.9076069438688653E-3"/>
                  <c:y val="0.1174618283719885"/>
                </c:manualLayout>
              </c:layout>
              <c:spPr/>
              <c:txPr>
                <a:bodyPr/>
                <a:lstStyle/>
                <a:p>
                  <a:pPr>
                    <a:defRPr sz="2000" b="0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dLblPos val="outEnd"/>
              <c:showVal val="1"/>
            </c:dLbl>
            <c:dLbl>
              <c:idx val="1"/>
              <c:layout/>
              <c:spPr/>
              <c:txPr>
                <a:bodyPr/>
                <a:lstStyle/>
                <a:p>
                  <a:pPr>
                    <a:defRPr sz="2000" b="0" i="0" u="none" strike="noStrike" baseline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ru-RU"/>
                </a:p>
              </c:txPr>
              <c:dLblPos val="inBase"/>
              <c:showVal val="1"/>
            </c:dLbl>
            <c:delete val="1"/>
          </c:dLbls>
          <c:cat>
            <c:numRef>
              <c:f>собств.безвозм.!$C$4</c:f>
              <c:numCache>
                <c:formatCode>#,##0.0</c:formatCode>
                <c:ptCount val="1"/>
                <c:pt idx="0">
                  <c:v>2244.6999999999998</c:v>
                </c:pt>
              </c:numCache>
            </c:numRef>
          </c:cat>
          <c:val>
            <c:numRef>
              <c:f>собств.безвозм.!$B$4:$C$4</c:f>
              <c:numCache>
                <c:formatCode>#,##0.0</c:formatCode>
                <c:ptCount val="2"/>
                <c:pt idx="0">
                  <c:v>418</c:v>
                </c:pt>
                <c:pt idx="1">
                  <c:v>2244.6999999999998</c:v>
                </c:pt>
              </c:numCache>
            </c:numRef>
          </c:val>
        </c:ser>
        <c:dLbls>
          <c:showVal val="1"/>
        </c:dLbls>
        <c:axId val="66459904"/>
        <c:axId val="66465792"/>
      </c:barChart>
      <c:catAx>
        <c:axId val="66459904"/>
        <c:scaling>
          <c:orientation val="minMax"/>
        </c:scaling>
        <c:delete val="1"/>
        <c:axPos val="b"/>
        <c:numFmt formatCode="#,##0.0" sourceLinked="1"/>
        <c:tickLblPos val="none"/>
        <c:crossAx val="66465792"/>
        <c:crosses val="autoZero"/>
        <c:auto val="1"/>
        <c:lblAlgn val="ctr"/>
        <c:lblOffset val="100"/>
      </c:catAx>
      <c:valAx>
        <c:axId val="66465792"/>
        <c:scaling>
          <c:orientation val="minMax"/>
        </c:scaling>
        <c:axPos val="l"/>
        <c:majorGridlines/>
        <c:numFmt formatCode="#,##0.0" sourceLinked="1"/>
        <c:maj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6459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3173316591609538"/>
          <c:y val="0.21409007344363878"/>
          <c:w val="0.18958610998096728"/>
          <c:h val="0.10650509111892929"/>
        </c:manualLayout>
      </c:layout>
      <c:txPr>
        <a:bodyPr/>
        <a:lstStyle/>
        <a:p>
          <a:pPr>
            <a:defRPr sz="20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2866533130727083E-2"/>
          <c:y val="0.16217833910227294"/>
          <c:w val="0.95028248587570407"/>
          <c:h val="0.70749276991479459"/>
        </c:manualLayout>
      </c:layout>
      <c:barChart>
        <c:barDir val="col"/>
        <c:grouping val="clustered"/>
        <c:ser>
          <c:idx val="1"/>
          <c:order val="0"/>
          <c:tx>
            <c:strRef>
              <c:f>нал.ненал.!$A$3</c:f>
              <c:strCache>
                <c:ptCount val="1"/>
                <c:pt idx="0">
                  <c:v>2012 г.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2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dLblPos val="ctr"/>
            <c:showVal val="1"/>
          </c:dLbls>
          <c:val>
            <c:numRef>
              <c:f>нал.ненал.!$B$3:$C$3</c:f>
              <c:numCache>
                <c:formatCode>#,##0.0</c:formatCode>
                <c:ptCount val="2"/>
                <c:pt idx="0">
                  <c:v>392380.8</c:v>
                </c:pt>
                <c:pt idx="1">
                  <c:v>41456.800000000003</c:v>
                </c:pt>
              </c:numCache>
            </c:numRef>
          </c:val>
        </c:ser>
        <c:ser>
          <c:idx val="2"/>
          <c:order val="1"/>
          <c:tx>
            <c:strRef>
              <c:f>нал.ненал.!$A$4</c:f>
              <c:strCache>
                <c:ptCount val="1"/>
                <c:pt idx="0">
                  <c:v>2013 г.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/>
              <a:lstStyle/>
              <a:p>
                <a:pPr>
                  <a:defRPr sz="2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dLblPos val="ctr"/>
            <c:showVal val="1"/>
          </c:dLbls>
          <c:val>
            <c:numRef>
              <c:f>нал.ненал.!$B$4:$C$4</c:f>
              <c:numCache>
                <c:formatCode>#,##0.0</c:formatCode>
                <c:ptCount val="2"/>
                <c:pt idx="0">
                  <c:v>373795</c:v>
                </c:pt>
                <c:pt idx="1">
                  <c:v>44270.2</c:v>
                </c:pt>
              </c:numCache>
            </c:numRef>
          </c:val>
        </c:ser>
        <c:dLbls>
          <c:showVal val="1"/>
        </c:dLbls>
        <c:overlap val="-25"/>
        <c:axId val="66530304"/>
        <c:axId val="66536192"/>
      </c:barChart>
      <c:catAx>
        <c:axId val="66530304"/>
        <c:scaling>
          <c:orientation val="minMax"/>
        </c:scaling>
        <c:axPos val="b"/>
        <c:numFmt formatCode="General" sourceLinked="1"/>
        <c:majorTickMark val="none"/>
        <c:tickLblPos val="none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6536192"/>
        <c:crosses val="autoZero"/>
        <c:auto val="1"/>
        <c:lblAlgn val="ctr"/>
        <c:lblOffset val="100"/>
      </c:catAx>
      <c:valAx>
        <c:axId val="66536192"/>
        <c:scaling>
          <c:orientation val="minMax"/>
        </c:scaling>
        <c:delete val="1"/>
        <c:axPos val="l"/>
        <c:numFmt formatCode="#,##0.0" sourceLinked="1"/>
        <c:tickLblPos val="none"/>
        <c:crossAx val="665303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334496016945263"/>
          <c:y val="0.24948417717215454"/>
          <c:w val="0.17885838283372532"/>
          <c:h val="0.18738770348007044"/>
        </c:manualLayout>
      </c:layout>
      <c:overlay val="1"/>
      <c:txPr>
        <a:bodyPr/>
        <a:lstStyle/>
        <a:p>
          <a:pPr>
            <a:defRPr sz="2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соб.безв.!$B$3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соб.безв.!$A$4:$A$6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соб.безв.!$B$4:$B$6</c:f>
              <c:numCache>
                <c:formatCode>General</c:formatCode>
                <c:ptCount val="3"/>
                <c:pt idx="0">
                  <c:v>1816.2</c:v>
                </c:pt>
                <c:pt idx="1">
                  <c:v>2342.3000000000002</c:v>
                </c:pt>
                <c:pt idx="2">
                  <c:v>2244.6999999999998</c:v>
                </c:pt>
              </c:numCache>
            </c:numRef>
          </c:val>
        </c:ser>
        <c:ser>
          <c:idx val="1"/>
          <c:order val="1"/>
          <c:tx>
            <c:strRef>
              <c:f>соб.безв.!$C$3</c:f>
              <c:strCache>
                <c:ptCount val="1"/>
                <c:pt idx="0">
                  <c:v>собственные доходы</c:v>
                </c:pt>
              </c:strCache>
            </c:strRef>
          </c:tx>
          <c:dLbls>
            <c:dLbl>
              <c:idx val="0"/>
              <c:layout>
                <c:manualLayout>
                  <c:x val="3.0959752321981424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2.6831785345717292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2.2703818369453236E-2"/>
                  <c:y val="-2.8673835125448159E-3"/>
                </c:manualLayout>
              </c:layout>
              <c:showVal val="1"/>
            </c:dLbl>
            <c:dLbl>
              <c:idx val="3"/>
              <c:layout>
                <c:manualLayout>
                  <c:x val="2.8895768833849342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2.8895768833849342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соб.безв.!$A$4:$A$6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соб.безв.!$C$4:$C$6</c:f>
              <c:numCache>
                <c:formatCode>General</c:formatCode>
                <c:ptCount val="3"/>
                <c:pt idx="0">
                  <c:v>443.4</c:v>
                </c:pt>
                <c:pt idx="1">
                  <c:v>433.8</c:v>
                </c:pt>
                <c:pt idx="2" formatCode="0.0">
                  <c:v>418</c:v>
                </c:pt>
              </c:numCache>
            </c:numRef>
          </c:val>
        </c:ser>
        <c:dLbls>
          <c:showVal val="1"/>
        </c:dLbls>
        <c:shape val="cone"/>
        <c:axId val="65661184"/>
        <c:axId val="66592768"/>
        <c:axId val="0"/>
      </c:bar3DChart>
      <c:catAx>
        <c:axId val="65661184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6592768"/>
        <c:crosses val="autoZero"/>
        <c:auto val="1"/>
        <c:lblAlgn val="ctr"/>
        <c:lblOffset val="100"/>
      </c:catAx>
      <c:valAx>
        <c:axId val="66592768"/>
        <c:scaling>
          <c:orientation val="minMax"/>
        </c:scaling>
        <c:delete val="1"/>
        <c:axPos val="l"/>
        <c:numFmt formatCode="General" sourceLinked="1"/>
        <c:tickLblPos val="none"/>
        <c:crossAx val="6566118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2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800"/>
            </a:pPr>
            <a:r>
              <a:rPr lang="ru-RU" sz="2800" b="0"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ru-RU" sz="2800" b="0" baseline="0">
                <a:latin typeface="Times New Roman" pitchFamily="18" charset="0"/>
                <a:cs typeface="Times New Roman" pitchFamily="18" charset="0"/>
              </a:rPr>
              <a:t> доходов бюджета Белокалитвинского района за 2013 год.</a:t>
            </a:r>
            <a:endParaRPr lang="ru-RU" sz="2800" b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otX val="30"/>
      <c:rotY val="187"/>
      <c:perspective val="30"/>
    </c:view3D>
    <c:plotArea>
      <c:layout>
        <c:manualLayout>
          <c:layoutTarget val="inner"/>
          <c:xMode val="edge"/>
          <c:yMode val="edge"/>
          <c:x val="4.4921551472732565E-2"/>
          <c:y val="6.3341243303491168E-2"/>
          <c:w val="0.87300422776494269"/>
          <c:h val="0.85181193655141341"/>
        </c:manualLayout>
      </c:layout>
      <c:pie3DChart>
        <c:varyColors val="1"/>
        <c:ser>
          <c:idx val="0"/>
          <c:order val="0"/>
          <c:explosion val="27"/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FF6699"/>
              </a:solidFill>
            </c:spPr>
          </c:dPt>
          <c:dPt>
            <c:idx val="5"/>
            <c:spPr>
              <a:solidFill>
                <a:srgbClr val="92D050"/>
              </a:solidFill>
            </c:spPr>
          </c:dPt>
          <c:dPt>
            <c:idx val="7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2.5033724184921616E-2"/>
                  <c:y val="-8.2786751353965682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/>
                      <a:t>Налог на прибыль</a:t>
                    </a:r>
                    <a:r>
                      <a:rPr lang="ru-RU" baseline="0"/>
                      <a:t> 0,7</a:t>
                    </a:r>
                    <a:r>
                      <a:rPr lang="ru-RU"/>
                      <a:t>%</a:t>
                    </a:r>
                  </a:p>
                </c:rich>
              </c:tx>
              <c:spPr/>
              <c:dLblPos val="bestFit"/>
            </c:dLbl>
            <c:dLbl>
              <c:idx val="1"/>
              <c:layout>
                <c:manualLayout>
                  <c:x val="-0.15264424529312137"/>
                  <c:y val="7.1566318560633127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/>
                      <a:t>НДФЛ 79,3%</a:t>
                    </a:r>
                  </a:p>
                </c:rich>
              </c:tx>
              <c:spPr/>
              <c:dLblPos val="bestFit"/>
            </c:dLbl>
            <c:dLbl>
              <c:idx val="2"/>
              <c:layout>
                <c:manualLayout>
                  <c:x val="-2.8236669300792067E-2"/>
                  <c:y val="-0.21375772137244226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/>
                      <a:t>Налоги на совокупный доход 8,2%</a:t>
                    </a:r>
                  </a:p>
                </c:rich>
              </c:tx>
              <c:spPr/>
              <c:dLblPos val="bestFit"/>
            </c:dLbl>
            <c:dLbl>
              <c:idx val="3"/>
              <c:layout>
                <c:manualLayout>
                  <c:x val="2.9841288357473988E-2"/>
                  <c:y val="-1.5592348901592779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/>
                      <a:t>Госпошлина  1,2%</a:t>
                    </a:r>
                  </a:p>
                </c:rich>
              </c:tx>
              <c:spPr/>
              <c:dLblPos val="bestFit"/>
            </c:dLbl>
            <c:dLbl>
              <c:idx val="4"/>
              <c:layout>
                <c:manualLayout>
                  <c:x val="2.0862706976442758E-2"/>
                  <c:y val="1.0189277699804145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/>
                      <a:t>Доходы от использования имущества 5,8%</a:t>
                    </a:r>
                  </a:p>
                </c:rich>
              </c:tx>
              <c:spPr/>
              <c:dLblPos val="bestFit"/>
            </c:dLbl>
            <c:dLbl>
              <c:idx val="5"/>
              <c:layout>
                <c:manualLayout>
                  <c:x val="7.85068533100029E-2"/>
                  <c:y val="0.11002291631974995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/>
                      <a:t>Доходы от реализации 1,2%</a:t>
                    </a:r>
                  </a:p>
                </c:rich>
              </c:tx>
              <c:spPr/>
              <c:dLblPos val="bestFit"/>
            </c:dLbl>
            <c:dLbl>
              <c:idx val="6"/>
              <c:layout>
                <c:manualLayout>
                  <c:x val="2.1967531836298168E-2"/>
                  <c:y val="5.987542601950902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Val val="1"/>
              <c:showCatName val="1"/>
              <c:separator> </c:separator>
            </c:dLbl>
            <c:dLbl>
              <c:idx val="7"/>
              <c:layout>
                <c:manualLayout>
                  <c:x val="-3.5151161660348013E-3"/>
                  <c:y val="1.617372455308758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Val val="1"/>
              <c:showCatName val="1"/>
              <c:separator> </c:separator>
            </c:dLbl>
            <c:dLbl>
              <c:idx val="8"/>
              <c:layout>
                <c:manualLayout>
                  <c:x val="-2.515265221476945E-2"/>
                  <c:y val="6.592496833418209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Val val="1"/>
              <c:showCatName val="1"/>
              <c:separator> </c:separator>
            </c:dLbl>
            <c:showVal val="1"/>
            <c:showCatName val="1"/>
            <c:separator> </c:separator>
            <c:showLeaderLines val="1"/>
          </c:dLbls>
          <c:cat>
            <c:strRef>
              <c:f>'уд. к году'!$A$2:$A$9</c:f>
              <c:strCache>
                <c:ptCount val="8"/>
                <c:pt idx="0">
                  <c:v>Налоги на прибыль</c:v>
                </c:pt>
                <c:pt idx="1">
                  <c:v>НДФЛ</c:v>
                </c:pt>
                <c:pt idx="2">
                  <c:v>Налоги на совокупный доход</c:v>
                </c:pt>
                <c:pt idx="3">
                  <c:v>Госпошлина</c:v>
                </c:pt>
                <c:pt idx="4">
                  <c:v>Доходы от использования имущества </c:v>
                </c:pt>
                <c:pt idx="5">
                  <c:v>Доходы от реализации имущества, земельных участков</c:v>
                </c:pt>
                <c:pt idx="6">
                  <c:v>Штрафы</c:v>
                </c:pt>
                <c:pt idx="7">
                  <c:v>Другие доходы</c:v>
                </c:pt>
              </c:strCache>
            </c:strRef>
          </c:cat>
          <c:val>
            <c:numRef>
              <c:f>'уд. к году'!$B$2:$B$9</c:f>
              <c:numCache>
                <c:formatCode>General</c:formatCode>
                <c:ptCount val="8"/>
                <c:pt idx="0">
                  <c:v>0.70000000000000062</c:v>
                </c:pt>
                <c:pt idx="1">
                  <c:v>79.3</c:v>
                </c:pt>
                <c:pt idx="2" formatCode="#,##0.0">
                  <c:v>8.2000000000000011</c:v>
                </c:pt>
                <c:pt idx="3" formatCode="#,##0.0">
                  <c:v>1.2</c:v>
                </c:pt>
                <c:pt idx="4" formatCode="#,##0.0">
                  <c:v>5.8</c:v>
                </c:pt>
                <c:pt idx="5" formatCode="#,##0.0">
                  <c:v>1.2</c:v>
                </c:pt>
                <c:pt idx="6" formatCode="#,##0.0">
                  <c:v>2.2999999999999998</c:v>
                </c:pt>
                <c:pt idx="7" formatCode="#,##0.0">
                  <c:v>1.3</c:v>
                </c:pt>
              </c:numCache>
            </c:numRef>
          </c:val>
        </c:ser>
        <c:dLbls>
          <c:showVal val="1"/>
        </c:dLbls>
      </c:pie3DChart>
      <c:spPr>
        <a:noFill/>
        <a:ln w="25400">
          <a:noFill/>
        </a:ln>
      </c:spPr>
    </c:plotArea>
    <c:plotVisOnly val="1"/>
    <c:dispBlanksAs val="zero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2"/>
          <c:order val="0"/>
          <c:tx>
            <c:strRef>
              <c:f>'2010 год'!$B$1</c:f>
              <c:strCache>
                <c:ptCount val="1"/>
                <c:pt idx="0">
                  <c:v>2012 год</c:v>
                </c:pt>
              </c:strCache>
            </c:strRef>
          </c:tx>
          <c:cat>
            <c:strRef>
              <c:f>'2010 год'!$A$2:$A$13</c:f>
              <c:strCache>
                <c:ptCount val="12"/>
                <c:pt idx="0">
                  <c:v>УСН</c:v>
                </c:pt>
                <c:pt idx="1">
                  <c:v>ЕНВД</c:v>
                </c:pt>
                <c:pt idx="2">
                  <c:v>ЕСХН</c:v>
                </c:pt>
                <c:pt idx="3">
                  <c:v>Патент</c:v>
                </c:pt>
                <c:pt idx="4">
                  <c:v>Налог на имущество организаций*</c:v>
                </c:pt>
                <c:pt idx="5">
                  <c:v>Государственная пошлина*</c:v>
                </c:pt>
                <c:pt idx="6">
                  <c:v>Арендная плата за земельные участки </c:v>
                </c:pt>
                <c:pt idx="7">
                  <c:v>Доходы от сдачи в аренду имущества </c:v>
                </c:pt>
                <c:pt idx="8">
                  <c:v>Плата за негативное воздействие на окружающую среду</c:v>
                </c:pt>
                <c:pt idx="9">
                  <c:v>Доходы от продажи земельных участков</c:v>
                </c:pt>
                <c:pt idx="10">
                  <c:v>Доходы от реализации иного имущества</c:v>
                </c:pt>
                <c:pt idx="11">
                  <c:v>Штрафы*</c:v>
                </c:pt>
              </c:strCache>
            </c:strRef>
          </c:cat>
          <c:val>
            <c:numRef>
              <c:f>'2010 год'!$B$2:$B$13</c:f>
              <c:numCache>
                <c:formatCode>#,##0.0</c:formatCode>
                <c:ptCount val="12"/>
                <c:pt idx="0">
                  <c:v>14984.6</c:v>
                </c:pt>
                <c:pt idx="1">
                  <c:v>26422.9</c:v>
                </c:pt>
                <c:pt idx="2">
                  <c:v>713.2</c:v>
                </c:pt>
                <c:pt idx="4">
                  <c:v>29362.799999999996</c:v>
                </c:pt>
                <c:pt idx="5">
                  <c:v>6040.2</c:v>
                </c:pt>
                <c:pt idx="6">
                  <c:v>14236.6</c:v>
                </c:pt>
                <c:pt idx="7">
                  <c:v>7725.5</c:v>
                </c:pt>
                <c:pt idx="8">
                  <c:v>3311.9</c:v>
                </c:pt>
                <c:pt idx="9">
                  <c:v>6334</c:v>
                </c:pt>
                <c:pt idx="10">
                  <c:v>1823.2</c:v>
                </c:pt>
                <c:pt idx="11">
                  <c:v>7160.1</c:v>
                </c:pt>
              </c:numCache>
            </c:numRef>
          </c:val>
        </c:ser>
        <c:ser>
          <c:idx val="3"/>
          <c:order val="1"/>
          <c:tx>
            <c:strRef>
              <c:f>'2010 год'!$C$1</c:f>
              <c:strCache>
                <c:ptCount val="1"/>
                <c:pt idx="0">
                  <c:v>2013 год</c:v>
                </c:pt>
              </c:strCache>
            </c:strRef>
          </c:tx>
          <c:cat>
            <c:strRef>
              <c:f>'2010 год'!$A$2:$A$13</c:f>
              <c:strCache>
                <c:ptCount val="12"/>
                <c:pt idx="0">
                  <c:v>УСН</c:v>
                </c:pt>
                <c:pt idx="1">
                  <c:v>ЕНВД</c:v>
                </c:pt>
                <c:pt idx="2">
                  <c:v>ЕСХН</c:v>
                </c:pt>
                <c:pt idx="3">
                  <c:v>Патент</c:v>
                </c:pt>
                <c:pt idx="4">
                  <c:v>Налог на имущество организаций*</c:v>
                </c:pt>
                <c:pt idx="5">
                  <c:v>Государственная пошлина*</c:v>
                </c:pt>
                <c:pt idx="6">
                  <c:v>Арендная плата за земельные участки </c:v>
                </c:pt>
                <c:pt idx="7">
                  <c:v>Доходы от сдачи в аренду имущества </c:v>
                </c:pt>
                <c:pt idx="8">
                  <c:v>Плата за негативное воздействие на окружающую среду</c:v>
                </c:pt>
                <c:pt idx="9">
                  <c:v>Доходы от продажи земельных участков</c:v>
                </c:pt>
                <c:pt idx="10">
                  <c:v>Доходы от реализации иного имущества</c:v>
                </c:pt>
                <c:pt idx="11">
                  <c:v>Штрафы*</c:v>
                </c:pt>
              </c:strCache>
            </c:strRef>
          </c:cat>
          <c:val>
            <c:numRef>
              <c:f>'2010 год'!$C$2:$C$13</c:f>
              <c:numCache>
                <c:formatCode>#,##0.0</c:formatCode>
                <c:ptCount val="12"/>
                <c:pt idx="0">
                  <c:v>8046.9</c:v>
                </c:pt>
                <c:pt idx="1">
                  <c:v>24548.3</c:v>
                </c:pt>
                <c:pt idx="2">
                  <c:v>796.5</c:v>
                </c:pt>
                <c:pt idx="3">
                  <c:v>921.2</c:v>
                </c:pt>
                <c:pt idx="5">
                  <c:v>5167.4000000000005</c:v>
                </c:pt>
                <c:pt idx="6">
                  <c:v>16279.4</c:v>
                </c:pt>
                <c:pt idx="7">
                  <c:v>8019.2</c:v>
                </c:pt>
                <c:pt idx="8">
                  <c:v>3305.3</c:v>
                </c:pt>
                <c:pt idx="9">
                  <c:v>3246.1</c:v>
                </c:pt>
                <c:pt idx="10">
                  <c:v>1912.4</c:v>
                </c:pt>
                <c:pt idx="11">
                  <c:v>9437</c:v>
                </c:pt>
              </c:numCache>
            </c:numRef>
          </c:val>
        </c:ser>
        <c:axId val="66228608"/>
        <c:axId val="66230144"/>
      </c:barChart>
      <c:catAx>
        <c:axId val="66228608"/>
        <c:scaling>
          <c:orientation val="minMax"/>
        </c:scaling>
        <c:axPos val="b"/>
        <c:numFmt formatCode="General" sourceLinked="1"/>
        <c:tickLblPos val="nextTo"/>
        <c:txPr>
          <a:bodyPr rot="-27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6230144"/>
        <c:crosses val="autoZero"/>
        <c:auto val="1"/>
        <c:lblAlgn val="ctr"/>
        <c:lblOffset val="100"/>
      </c:catAx>
      <c:valAx>
        <c:axId val="66230144"/>
        <c:scaling>
          <c:orientation val="minMax"/>
        </c:scaling>
        <c:delete val="1"/>
        <c:axPos val="l"/>
        <c:majorGridlines/>
        <c:numFmt formatCode="#,##0.0" sourceLinked="1"/>
        <c:tickLblPos val="none"/>
        <c:crossAx val="662286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435204446259473"/>
          <c:y val="0.1013329845070063"/>
          <c:w val="0.16463392733803012"/>
          <c:h val="8.5353406798590228E-2"/>
        </c:manualLayout>
      </c:layout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00"/>
            </a:pPr>
            <a:r>
              <a:rPr lang="ru-RU" sz="2400" b="0"/>
              <a:t>Динамика недоимки всего и по имущественным налогам за 2013 год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'недоимка (без ндфл)'!$B$17</c:f>
              <c:strCache>
                <c:ptCount val="1"/>
                <c:pt idx="0">
                  <c:v>всего</c:v>
                </c:pt>
              </c:strCache>
            </c:strRef>
          </c:tx>
          <c:cat>
            <c:strRef>
              <c:f>'недоимка (без ндфл)'!$A$18:$A$30</c:f>
              <c:strCache>
                <c:ptCount val="13"/>
                <c:pt idx="0">
                  <c:v>1 января</c:v>
                </c:pt>
                <c:pt idx="1">
                  <c:v>1 февраля</c:v>
                </c:pt>
                <c:pt idx="2">
                  <c:v>1 марта</c:v>
                </c:pt>
                <c:pt idx="3">
                  <c:v>1 апреля</c:v>
                </c:pt>
                <c:pt idx="4">
                  <c:v>1 мая </c:v>
                </c:pt>
                <c:pt idx="5">
                  <c:v>1 июня</c:v>
                </c:pt>
                <c:pt idx="6">
                  <c:v>1 июля</c:v>
                </c:pt>
                <c:pt idx="7">
                  <c:v>1 августа</c:v>
                </c:pt>
                <c:pt idx="8">
                  <c:v>1 сентября</c:v>
                </c:pt>
                <c:pt idx="9">
                  <c:v>1 октября</c:v>
                </c:pt>
                <c:pt idx="10">
                  <c:v>1 ноября</c:v>
                </c:pt>
                <c:pt idx="11">
                  <c:v>1 декабря</c:v>
                </c:pt>
                <c:pt idx="12">
                  <c:v>1 января 2014</c:v>
                </c:pt>
              </c:strCache>
            </c:strRef>
          </c:cat>
          <c:val>
            <c:numRef>
              <c:f>'недоимка (без ндфл)'!$B$18:$B$30</c:f>
              <c:numCache>
                <c:formatCode>0.0</c:formatCode>
                <c:ptCount val="13"/>
                <c:pt idx="0">
                  <c:v>26486.1</c:v>
                </c:pt>
                <c:pt idx="1">
                  <c:v>32056.3</c:v>
                </c:pt>
                <c:pt idx="2">
                  <c:v>30995.3</c:v>
                </c:pt>
                <c:pt idx="3">
                  <c:v>24034</c:v>
                </c:pt>
                <c:pt idx="4">
                  <c:v>34117.5</c:v>
                </c:pt>
                <c:pt idx="5">
                  <c:v>30509.4</c:v>
                </c:pt>
                <c:pt idx="6">
                  <c:v>20202.099999999937</c:v>
                </c:pt>
                <c:pt idx="7">
                  <c:v>26122.2</c:v>
                </c:pt>
                <c:pt idx="8">
                  <c:v>22895.1</c:v>
                </c:pt>
                <c:pt idx="9">
                  <c:v>16942</c:v>
                </c:pt>
                <c:pt idx="10">
                  <c:v>18998</c:v>
                </c:pt>
                <c:pt idx="11">
                  <c:v>36349.199999999997</c:v>
                </c:pt>
                <c:pt idx="12">
                  <c:v>26955.5</c:v>
                </c:pt>
              </c:numCache>
            </c:numRef>
          </c:val>
        </c:ser>
        <c:ser>
          <c:idx val="1"/>
          <c:order val="1"/>
          <c:tx>
            <c:strRef>
              <c:f>'недоимка (без ндфл)'!$C$17</c:f>
              <c:strCache>
                <c:ptCount val="1"/>
                <c:pt idx="0">
                  <c:v>имущество</c:v>
                </c:pt>
              </c:strCache>
            </c:strRef>
          </c:tx>
          <c:cat>
            <c:strRef>
              <c:f>'недоимка (без ндфл)'!$A$18:$A$30</c:f>
              <c:strCache>
                <c:ptCount val="13"/>
                <c:pt idx="0">
                  <c:v>1 января</c:v>
                </c:pt>
                <c:pt idx="1">
                  <c:v>1 февраля</c:v>
                </c:pt>
                <c:pt idx="2">
                  <c:v>1 марта</c:v>
                </c:pt>
                <c:pt idx="3">
                  <c:v>1 апреля</c:v>
                </c:pt>
                <c:pt idx="4">
                  <c:v>1 мая </c:v>
                </c:pt>
                <c:pt idx="5">
                  <c:v>1 июня</c:v>
                </c:pt>
                <c:pt idx="6">
                  <c:v>1 июля</c:v>
                </c:pt>
                <c:pt idx="7">
                  <c:v>1 августа</c:v>
                </c:pt>
                <c:pt idx="8">
                  <c:v>1 сентября</c:v>
                </c:pt>
                <c:pt idx="9">
                  <c:v>1 октября</c:v>
                </c:pt>
                <c:pt idx="10">
                  <c:v>1 ноября</c:v>
                </c:pt>
                <c:pt idx="11">
                  <c:v>1 декабря</c:v>
                </c:pt>
                <c:pt idx="12">
                  <c:v>1 января 2014</c:v>
                </c:pt>
              </c:strCache>
            </c:strRef>
          </c:cat>
          <c:val>
            <c:numRef>
              <c:f>'недоимка (без ндфл)'!$C$18:$C$30</c:f>
              <c:numCache>
                <c:formatCode>0.0</c:formatCode>
                <c:ptCount val="13"/>
                <c:pt idx="0">
                  <c:v>1350.9</c:v>
                </c:pt>
                <c:pt idx="1">
                  <c:v>1241.5999999999999</c:v>
                </c:pt>
                <c:pt idx="2">
                  <c:v>1148</c:v>
                </c:pt>
                <c:pt idx="3">
                  <c:v>1055.3</c:v>
                </c:pt>
                <c:pt idx="4">
                  <c:v>946.4</c:v>
                </c:pt>
                <c:pt idx="5">
                  <c:v>843</c:v>
                </c:pt>
                <c:pt idx="6">
                  <c:v>772.6</c:v>
                </c:pt>
                <c:pt idx="7">
                  <c:v>702.8</c:v>
                </c:pt>
                <c:pt idx="8">
                  <c:v>625.5</c:v>
                </c:pt>
                <c:pt idx="9">
                  <c:v>503.4</c:v>
                </c:pt>
                <c:pt idx="10">
                  <c:v>391.8</c:v>
                </c:pt>
                <c:pt idx="11">
                  <c:v>2418.6</c:v>
                </c:pt>
                <c:pt idx="12">
                  <c:v>1702.2</c:v>
                </c:pt>
              </c:numCache>
            </c:numRef>
          </c:val>
        </c:ser>
        <c:ser>
          <c:idx val="2"/>
          <c:order val="2"/>
          <c:tx>
            <c:strRef>
              <c:f>'недоимка (без ндфл)'!$D$17</c:f>
              <c:strCache>
                <c:ptCount val="1"/>
                <c:pt idx="0">
                  <c:v>транспортный</c:v>
                </c:pt>
              </c:strCache>
            </c:strRef>
          </c:tx>
          <c:cat>
            <c:strRef>
              <c:f>'недоимка (без ндфл)'!$A$18:$A$30</c:f>
              <c:strCache>
                <c:ptCount val="13"/>
                <c:pt idx="0">
                  <c:v>1 января</c:v>
                </c:pt>
                <c:pt idx="1">
                  <c:v>1 февраля</c:v>
                </c:pt>
                <c:pt idx="2">
                  <c:v>1 марта</c:v>
                </c:pt>
                <c:pt idx="3">
                  <c:v>1 апреля</c:v>
                </c:pt>
                <c:pt idx="4">
                  <c:v>1 мая </c:v>
                </c:pt>
                <c:pt idx="5">
                  <c:v>1 июня</c:v>
                </c:pt>
                <c:pt idx="6">
                  <c:v>1 июля</c:v>
                </c:pt>
                <c:pt idx="7">
                  <c:v>1 августа</c:v>
                </c:pt>
                <c:pt idx="8">
                  <c:v>1 сентября</c:v>
                </c:pt>
                <c:pt idx="9">
                  <c:v>1 октября</c:v>
                </c:pt>
                <c:pt idx="10">
                  <c:v>1 ноября</c:v>
                </c:pt>
                <c:pt idx="11">
                  <c:v>1 декабря</c:v>
                </c:pt>
                <c:pt idx="12">
                  <c:v>1 января 2014</c:v>
                </c:pt>
              </c:strCache>
            </c:strRef>
          </c:cat>
          <c:val>
            <c:numRef>
              <c:f>'недоимка (без ндфл)'!$D$18:$D$30</c:f>
              <c:numCache>
                <c:formatCode>0.0</c:formatCode>
                <c:ptCount val="13"/>
                <c:pt idx="0">
                  <c:v>10098</c:v>
                </c:pt>
                <c:pt idx="1">
                  <c:v>10619.8</c:v>
                </c:pt>
                <c:pt idx="2">
                  <c:v>9674.1</c:v>
                </c:pt>
                <c:pt idx="3">
                  <c:v>9108</c:v>
                </c:pt>
                <c:pt idx="4">
                  <c:v>8184.2</c:v>
                </c:pt>
                <c:pt idx="5">
                  <c:v>7094.1</c:v>
                </c:pt>
                <c:pt idx="6">
                  <c:v>6446.1</c:v>
                </c:pt>
                <c:pt idx="7">
                  <c:v>5985.2</c:v>
                </c:pt>
                <c:pt idx="8">
                  <c:v>5325.3</c:v>
                </c:pt>
                <c:pt idx="9">
                  <c:v>5197.3</c:v>
                </c:pt>
                <c:pt idx="10">
                  <c:v>5093.5</c:v>
                </c:pt>
                <c:pt idx="11">
                  <c:v>16127.8</c:v>
                </c:pt>
                <c:pt idx="12">
                  <c:v>10925.4</c:v>
                </c:pt>
              </c:numCache>
            </c:numRef>
          </c:val>
        </c:ser>
        <c:ser>
          <c:idx val="3"/>
          <c:order val="3"/>
          <c:tx>
            <c:strRef>
              <c:f>'недоимка (без ндфл)'!$E$17</c:f>
              <c:strCache>
                <c:ptCount val="1"/>
                <c:pt idx="0">
                  <c:v>земельный</c:v>
                </c:pt>
              </c:strCache>
            </c:strRef>
          </c:tx>
          <c:cat>
            <c:strRef>
              <c:f>'недоимка (без ндфл)'!$A$18:$A$30</c:f>
              <c:strCache>
                <c:ptCount val="13"/>
                <c:pt idx="0">
                  <c:v>1 января</c:v>
                </c:pt>
                <c:pt idx="1">
                  <c:v>1 февраля</c:v>
                </c:pt>
                <c:pt idx="2">
                  <c:v>1 марта</c:v>
                </c:pt>
                <c:pt idx="3">
                  <c:v>1 апреля</c:v>
                </c:pt>
                <c:pt idx="4">
                  <c:v>1 мая </c:v>
                </c:pt>
                <c:pt idx="5">
                  <c:v>1 июня</c:v>
                </c:pt>
                <c:pt idx="6">
                  <c:v>1 июля</c:v>
                </c:pt>
                <c:pt idx="7">
                  <c:v>1 августа</c:v>
                </c:pt>
                <c:pt idx="8">
                  <c:v>1 сентября</c:v>
                </c:pt>
                <c:pt idx="9">
                  <c:v>1 октября</c:v>
                </c:pt>
                <c:pt idx="10">
                  <c:v>1 ноября</c:v>
                </c:pt>
                <c:pt idx="11">
                  <c:v>1 декабря</c:v>
                </c:pt>
                <c:pt idx="12">
                  <c:v>1 января 2014</c:v>
                </c:pt>
              </c:strCache>
            </c:strRef>
          </c:cat>
          <c:val>
            <c:numRef>
              <c:f>'недоимка (без ндфл)'!$E$18:$E$30</c:f>
              <c:numCache>
                <c:formatCode>0.0</c:formatCode>
                <c:ptCount val="13"/>
                <c:pt idx="0">
                  <c:v>4895</c:v>
                </c:pt>
                <c:pt idx="1">
                  <c:v>5782.8</c:v>
                </c:pt>
                <c:pt idx="2">
                  <c:v>6639.6</c:v>
                </c:pt>
                <c:pt idx="3">
                  <c:v>3814.9</c:v>
                </c:pt>
                <c:pt idx="4">
                  <c:v>4673.4000000000005</c:v>
                </c:pt>
                <c:pt idx="5">
                  <c:v>4345.9000000000005</c:v>
                </c:pt>
                <c:pt idx="6">
                  <c:v>3077.6</c:v>
                </c:pt>
                <c:pt idx="7">
                  <c:v>2919</c:v>
                </c:pt>
                <c:pt idx="8">
                  <c:v>2514.4</c:v>
                </c:pt>
                <c:pt idx="9">
                  <c:v>2035.7</c:v>
                </c:pt>
                <c:pt idx="10">
                  <c:v>1745.6</c:v>
                </c:pt>
                <c:pt idx="11">
                  <c:v>6565.3</c:v>
                </c:pt>
                <c:pt idx="12">
                  <c:v>4698.4000000000005</c:v>
                </c:pt>
              </c:numCache>
            </c:numRef>
          </c:val>
        </c:ser>
        <c:ser>
          <c:idx val="4"/>
          <c:order val="4"/>
          <c:tx>
            <c:strRef>
              <c:f>'недоимка (без ндфл)'!$F$17</c:f>
              <c:strCache>
                <c:ptCount val="1"/>
                <c:pt idx="0">
                  <c:v>КЦ МФ</c:v>
                </c:pt>
              </c:strCache>
            </c:strRef>
          </c:tx>
          <c:marker>
            <c:symbol val="circle"/>
            <c:size val="7"/>
            <c:spPr>
              <a:solidFill>
                <a:srgbClr val="FF0000"/>
              </a:solidFill>
            </c:spPr>
          </c:marker>
          <c:cat>
            <c:strRef>
              <c:f>'недоимка (без ндфл)'!$A$18:$A$30</c:f>
              <c:strCache>
                <c:ptCount val="13"/>
                <c:pt idx="0">
                  <c:v>1 января</c:v>
                </c:pt>
                <c:pt idx="1">
                  <c:v>1 февраля</c:v>
                </c:pt>
                <c:pt idx="2">
                  <c:v>1 марта</c:v>
                </c:pt>
                <c:pt idx="3">
                  <c:v>1 апреля</c:v>
                </c:pt>
                <c:pt idx="4">
                  <c:v>1 мая </c:v>
                </c:pt>
                <c:pt idx="5">
                  <c:v>1 июня</c:v>
                </c:pt>
                <c:pt idx="6">
                  <c:v>1 июля</c:v>
                </c:pt>
                <c:pt idx="7">
                  <c:v>1 августа</c:v>
                </c:pt>
                <c:pt idx="8">
                  <c:v>1 сентября</c:v>
                </c:pt>
                <c:pt idx="9">
                  <c:v>1 октября</c:v>
                </c:pt>
                <c:pt idx="10">
                  <c:v>1 ноября</c:v>
                </c:pt>
                <c:pt idx="11">
                  <c:v>1 декабря</c:v>
                </c:pt>
                <c:pt idx="12">
                  <c:v>1 января 2014</c:v>
                </c:pt>
              </c:strCache>
            </c:strRef>
          </c:cat>
          <c:val>
            <c:numRef>
              <c:f>'недоимка (без ндфл)'!$F$18:$F$30</c:f>
              <c:numCache>
                <c:formatCode>General</c:formatCode>
                <c:ptCount val="13"/>
                <c:pt idx="0" formatCode="0.0">
                  <c:v>26486.1</c:v>
                </c:pt>
                <c:pt idx="3" formatCode="0.0">
                  <c:v>25499.599999999937</c:v>
                </c:pt>
                <c:pt idx="6" formatCode="0.0">
                  <c:v>22513.1</c:v>
                </c:pt>
                <c:pt idx="9" formatCode="0.0">
                  <c:v>19526.599999999937</c:v>
                </c:pt>
                <c:pt idx="12" formatCode="0.0">
                  <c:v>18540.099999999937</c:v>
                </c:pt>
              </c:numCache>
            </c:numRef>
          </c:val>
        </c:ser>
        <c:marker val="1"/>
        <c:axId val="66255872"/>
        <c:axId val="66929792"/>
      </c:lineChart>
      <c:catAx>
        <c:axId val="662558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66929792"/>
        <c:crosses val="autoZero"/>
        <c:auto val="1"/>
        <c:lblAlgn val="ctr"/>
        <c:lblOffset val="100"/>
      </c:catAx>
      <c:valAx>
        <c:axId val="66929792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spPr>
          <a:ln w="9525">
            <a:noFill/>
          </a:ln>
        </c:spPr>
        <c:crossAx val="6625587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Структура расходов</a:t>
            </a:r>
            <a:r>
              <a:rPr lang="ru-RU" baseline="0" dirty="0" smtClean="0"/>
              <a:t> бюджета</a:t>
            </a:r>
          </a:p>
          <a:p>
            <a:pPr>
              <a:defRPr/>
            </a:pPr>
            <a:endParaRPr lang="ru-RU" dirty="0"/>
          </a:p>
        </c:rich>
      </c:tx>
      <c:layout>
        <c:manualLayout>
          <c:xMode val="edge"/>
          <c:yMode val="edge"/>
          <c:x val="4.4460165583071138E-3"/>
          <c:y val="2.3374247468863709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5.9778278603964639E-2"/>
          <c:y val="0.19186792966415886"/>
          <c:w val="0.5431878317375165"/>
          <c:h val="0.729047735682562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7"/>
          <c:dPt>
            <c:idx val="0"/>
            <c:explosion val="33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 w="12700"/>
              </a:sp3d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Pt>
            <c:idx val="3"/>
            <c:explosion val="48"/>
            <c:spPr>
              <a:solidFill>
                <a:srgbClr val="00B0F0"/>
              </a:solidFill>
            </c:spPr>
          </c:dPt>
          <c:dPt>
            <c:idx val="4"/>
            <c:explosion val="57"/>
            <c:spPr>
              <a:solidFill>
                <a:srgbClr val="990099"/>
              </a:solidFill>
            </c:spPr>
          </c:dPt>
          <c:dPt>
            <c:idx val="5"/>
            <c:explosion val="34"/>
            <c:spPr>
              <a:solidFill>
                <a:srgbClr val="00B050"/>
              </a:solidFill>
            </c:spPr>
          </c:dPt>
          <c:dPt>
            <c:idx val="6"/>
            <c:spPr>
              <a:solidFill>
                <a:srgbClr val="FFFF00"/>
              </a:solidFill>
            </c:spPr>
          </c:dPt>
          <c:dPt>
            <c:idx val="7"/>
            <c:explosion val="43"/>
            <c:spPr>
              <a:solidFill>
                <a:srgbClr val="FF6699"/>
              </a:solidFill>
            </c:spPr>
          </c:dPt>
          <c:dPt>
            <c:idx val="8"/>
            <c:explosion val="43"/>
            <c:spPr>
              <a:solidFill>
                <a:srgbClr val="FF00FF"/>
              </a:solidFill>
            </c:spPr>
          </c:dPt>
          <c:dPt>
            <c:idx val="10"/>
            <c:spPr>
              <a:solidFill>
                <a:srgbClr val="FF00FF"/>
              </a:solidFill>
            </c:spPr>
          </c:dPt>
          <c:dLbls>
            <c:dLbl>
              <c:idx val="10"/>
              <c:layout>
                <c:manualLayout>
                  <c:x val="-6.7993363455483832E-2"/>
                  <c:y val="-7.9373724099887008E-3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Здравоохранение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 общего характера бюджетам субъектов Российской Федерации и муниципальных образований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109.5</c:v>
                </c:pt>
                <c:pt idx="1">
                  <c:v>7.5</c:v>
                </c:pt>
                <c:pt idx="2">
                  <c:v>216.8</c:v>
                </c:pt>
                <c:pt idx="3">
                  <c:v>371.7</c:v>
                </c:pt>
                <c:pt idx="4">
                  <c:v>0.8</c:v>
                </c:pt>
                <c:pt idx="5">
                  <c:v>947.4</c:v>
                </c:pt>
                <c:pt idx="6">
                  <c:v>78.7</c:v>
                </c:pt>
                <c:pt idx="7">
                  <c:v>44.4</c:v>
                </c:pt>
                <c:pt idx="8">
                  <c:v>859.5</c:v>
                </c:pt>
                <c:pt idx="9">
                  <c:v>2.6</c:v>
                </c:pt>
                <c:pt idx="10">
                  <c:v>0.5</c:v>
                </c:pt>
                <c:pt idx="11">
                  <c:v>68</c:v>
                </c:pt>
              </c:numCache>
            </c:numRef>
          </c:val>
        </c:ser>
      </c:pie3DChart>
    </c:plotArea>
    <c:legend>
      <c:legendPos val="r"/>
      <c:legendEntry>
        <c:idx val="0"/>
        <c:txPr>
          <a:bodyPr/>
          <a:lstStyle/>
          <a:p>
            <a:pPr>
              <a:defRPr sz="12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aseline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2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2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2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2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8"/>
        <c:txPr>
          <a:bodyPr/>
          <a:lstStyle/>
          <a:p>
            <a:pPr>
              <a:defRPr sz="12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defRPr sz="12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0"/>
        <c:txPr>
          <a:bodyPr/>
          <a:lstStyle/>
          <a:p>
            <a:pPr>
              <a:defRPr sz="12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1"/>
        <c:txPr>
          <a:bodyPr/>
          <a:lstStyle/>
          <a:p>
            <a:pPr>
              <a:defRPr sz="12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249506482750804"/>
          <c:y val="3.731179087728253E-5"/>
          <c:w val="0.36921896189679776"/>
          <c:h val="0.97021364597602144"/>
        </c:manualLayout>
      </c:layout>
      <c:txPr>
        <a:bodyPr/>
        <a:lstStyle/>
        <a:p>
          <a:pPr>
            <a:defRPr sz="120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FFFF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Дошкольное образование - 245,1 млн. рублей</c:v>
                </c:pt>
                <c:pt idx="1">
                  <c:v>общее образование -659,9 млн. рублей</c:v>
                </c:pt>
                <c:pt idx="2">
                  <c:v>Молодежная политика и оздоровление детей - 19,7 млн. рублей</c:v>
                </c:pt>
                <c:pt idx="3">
                  <c:v>Другие вопросы в области образования  - 3,5 млн. Рублей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 formatCode="0%">
                  <c:v>0.25</c:v>
                </c:pt>
                <c:pt idx="1">
                  <c:v>0.69699999999999995</c:v>
                </c:pt>
                <c:pt idx="2">
                  <c:v>2.0000000000000011E-2</c:v>
                </c:pt>
                <c:pt idx="3">
                  <c:v>1.4E-2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7092900506741304"/>
          <c:y val="1.3526928035582709E-2"/>
          <c:w val="0.32008730916446909"/>
          <c:h val="0.9647359485475918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14045B-A1DD-4ABE-B41C-316C28FD3A4C}" type="doc">
      <dgm:prSet loTypeId="urn:microsoft.com/office/officeart/2005/8/layout/vList4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9230E0-70B4-4CF2-9557-34A53E50B864}">
      <dgm:prSet phldrT="[Текст]" custT="1"/>
      <dgm:spPr/>
      <dgm:t>
        <a:bodyPr/>
        <a:lstStyle/>
        <a:p>
          <a:r>
            <a:rPr lang="ru-RU" sz="1600" dirty="0" smtClean="0"/>
            <a:t>Собрание депутатов </a:t>
          </a:r>
          <a:r>
            <a:rPr lang="ru-RU" sz="1600" dirty="0" err="1" smtClean="0"/>
            <a:t>Белокалитвинского</a:t>
          </a:r>
          <a:r>
            <a:rPr lang="ru-RU" sz="1600" dirty="0" smtClean="0"/>
            <a:t>  района</a:t>
          </a:r>
          <a:endParaRPr lang="ru-RU" sz="1600" dirty="0"/>
        </a:p>
      </dgm:t>
    </dgm:pt>
    <dgm:pt modelId="{DA47D44F-644A-4E9D-869A-626A4836B05F}" type="parTrans" cxnId="{886B7574-D4F8-4FAC-996A-9032A3EE3388}">
      <dgm:prSet/>
      <dgm:spPr/>
      <dgm:t>
        <a:bodyPr/>
        <a:lstStyle/>
        <a:p>
          <a:endParaRPr lang="ru-RU"/>
        </a:p>
      </dgm:t>
    </dgm:pt>
    <dgm:pt modelId="{09408103-1BFF-42A7-99AF-50A9C336F079}" type="sibTrans" cxnId="{886B7574-D4F8-4FAC-996A-9032A3EE3388}">
      <dgm:prSet/>
      <dgm:spPr/>
      <dgm:t>
        <a:bodyPr/>
        <a:lstStyle/>
        <a:p>
          <a:endParaRPr lang="ru-RU"/>
        </a:p>
      </dgm:t>
    </dgm:pt>
    <dgm:pt modelId="{39A45B7F-68CD-4C54-9902-ABF1B06AA1A6}">
      <dgm:prSet phldrT="[Текст]" custT="1"/>
      <dgm:spPr/>
      <dgm:t>
        <a:bodyPr/>
        <a:lstStyle/>
        <a:p>
          <a:endParaRPr lang="ru-RU" sz="1600" dirty="0" smtClean="0"/>
        </a:p>
        <a:p>
          <a:r>
            <a:rPr lang="ru-RU" sz="1600" dirty="0" smtClean="0"/>
            <a:t>Администрация </a:t>
          </a:r>
          <a:r>
            <a:rPr lang="ru-RU" sz="1600" dirty="0" err="1" smtClean="0"/>
            <a:t>Белокалитвинского</a:t>
          </a:r>
          <a:r>
            <a:rPr lang="ru-RU" sz="1600" dirty="0" smtClean="0"/>
            <a:t> района</a:t>
          </a:r>
        </a:p>
        <a:p>
          <a:endParaRPr lang="ru-RU" sz="1600" dirty="0"/>
        </a:p>
      </dgm:t>
    </dgm:pt>
    <dgm:pt modelId="{D80083C2-E7C2-4810-A7A0-39826021B936}" type="parTrans" cxnId="{434E60E8-1CF1-492B-8940-BF992FA9CEAF}">
      <dgm:prSet/>
      <dgm:spPr/>
      <dgm:t>
        <a:bodyPr/>
        <a:lstStyle/>
        <a:p>
          <a:endParaRPr lang="ru-RU"/>
        </a:p>
      </dgm:t>
    </dgm:pt>
    <dgm:pt modelId="{E4A6EB92-9DA7-4D8A-8555-9F93517E44E3}" type="sibTrans" cxnId="{434E60E8-1CF1-492B-8940-BF992FA9CEAF}">
      <dgm:prSet/>
      <dgm:spPr/>
      <dgm:t>
        <a:bodyPr/>
        <a:lstStyle/>
        <a:p>
          <a:endParaRPr lang="ru-RU"/>
        </a:p>
      </dgm:t>
    </dgm:pt>
    <dgm:pt modelId="{E2C99018-A1F8-4935-B978-15C35FB64DCD}">
      <dgm:prSet phldrT="[Текст]" custT="1"/>
      <dgm:spPr/>
      <dgm:t>
        <a:bodyPr/>
        <a:lstStyle/>
        <a:p>
          <a:r>
            <a:rPr lang="ru-RU" sz="1600" dirty="0" smtClean="0"/>
            <a:t>Финансовое управление Администрации </a:t>
          </a:r>
          <a:r>
            <a:rPr lang="ru-RU" sz="1600" dirty="0" err="1" smtClean="0"/>
            <a:t>Белокалитвинского</a:t>
          </a:r>
          <a:r>
            <a:rPr lang="ru-RU" sz="1600" dirty="0" smtClean="0"/>
            <a:t> района</a:t>
          </a:r>
          <a:endParaRPr lang="ru-RU" sz="1600" dirty="0"/>
        </a:p>
      </dgm:t>
    </dgm:pt>
    <dgm:pt modelId="{4EFFEE03-BEEF-4403-87D2-84A181D8FBCA}" type="parTrans" cxnId="{DD258242-02F2-4343-8093-684F763B27C0}">
      <dgm:prSet/>
      <dgm:spPr/>
      <dgm:t>
        <a:bodyPr/>
        <a:lstStyle/>
        <a:p>
          <a:endParaRPr lang="ru-RU"/>
        </a:p>
      </dgm:t>
    </dgm:pt>
    <dgm:pt modelId="{1E9C5EB6-99D0-4522-9F48-0E54A92D8513}" type="sibTrans" cxnId="{DD258242-02F2-4343-8093-684F763B27C0}">
      <dgm:prSet/>
      <dgm:spPr/>
      <dgm:t>
        <a:bodyPr/>
        <a:lstStyle/>
        <a:p>
          <a:endParaRPr lang="ru-RU"/>
        </a:p>
      </dgm:t>
    </dgm:pt>
    <dgm:pt modelId="{D2D854BC-2D4A-4FF9-A6F4-BD469191BA71}">
      <dgm:prSet custT="1"/>
      <dgm:spPr/>
      <dgm:t>
        <a:bodyPr/>
        <a:lstStyle/>
        <a:p>
          <a:r>
            <a:rPr lang="ru-RU" sz="1600" dirty="0" smtClean="0"/>
            <a:t>Отдел культуры Администрации </a:t>
          </a:r>
          <a:r>
            <a:rPr lang="ru-RU" sz="1600" dirty="0" err="1" smtClean="0"/>
            <a:t>Белокалитвинского</a:t>
          </a:r>
          <a:r>
            <a:rPr lang="ru-RU" sz="1600" dirty="0" smtClean="0"/>
            <a:t> района</a:t>
          </a:r>
          <a:endParaRPr lang="ru-RU" sz="1600" dirty="0"/>
        </a:p>
      </dgm:t>
    </dgm:pt>
    <dgm:pt modelId="{6141F4F9-3F6E-412D-93AC-2082118B1250}" type="parTrans" cxnId="{D727AF3D-7D07-4E8A-B8B1-0F6211287496}">
      <dgm:prSet/>
      <dgm:spPr/>
      <dgm:t>
        <a:bodyPr/>
        <a:lstStyle/>
        <a:p>
          <a:endParaRPr lang="ru-RU"/>
        </a:p>
      </dgm:t>
    </dgm:pt>
    <dgm:pt modelId="{4C086F6C-5807-4383-BF3A-BBD8180E2F38}" type="sibTrans" cxnId="{D727AF3D-7D07-4E8A-B8B1-0F6211287496}">
      <dgm:prSet/>
      <dgm:spPr/>
      <dgm:t>
        <a:bodyPr/>
        <a:lstStyle/>
        <a:p>
          <a:endParaRPr lang="ru-RU"/>
        </a:p>
      </dgm:t>
    </dgm:pt>
    <dgm:pt modelId="{C28120BC-0568-47FD-BA36-1E254E0E533E}">
      <dgm:prSet/>
      <dgm:spPr/>
      <dgm:t>
        <a:bodyPr/>
        <a:lstStyle/>
        <a:p>
          <a:r>
            <a:rPr lang="ru-RU" dirty="0" smtClean="0"/>
            <a:t>Управление социальной защиты населения Администрации </a:t>
          </a:r>
          <a:r>
            <a:rPr lang="ru-RU" dirty="0" err="1" smtClean="0"/>
            <a:t>Белокалитвинского</a:t>
          </a:r>
          <a:r>
            <a:rPr lang="ru-RU" dirty="0" smtClean="0"/>
            <a:t> района</a:t>
          </a:r>
          <a:endParaRPr lang="ru-RU" dirty="0"/>
        </a:p>
      </dgm:t>
    </dgm:pt>
    <dgm:pt modelId="{AD00E700-2A8C-46D2-88AA-DEE83D274A32}" type="parTrans" cxnId="{72084D57-06D3-47D2-B68B-36D854C1FB5A}">
      <dgm:prSet/>
      <dgm:spPr/>
      <dgm:t>
        <a:bodyPr/>
        <a:lstStyle/>
        <a:p>
          <a:endParaRPr lang="ru-RU"/>
        </a:p>
      </dgm:t>
    </dgm:pt>
    <dgm:pt modelId="{E8C768D7-E176-4A88-B7F2-45D5392AA865}" type="sibTrans" cxnId="{72084D57-06D3-47D2-B68B-36D854C1FB5A}">
      <dgm:prSet/>
      <dgm:spPr/>
      <dgm:t>
        <a:bodyPr/>
        <a:lstStyle/>
        <a:p>
          <a:endParaRPr lang="ru-RU"/>
        </a:p>
      </dgm:t>
    </dgm:pt>
    <dgm:pt modelId="{BFEF0564-25D4-45C7-993C-B52EC561E46E}">
      <dgm:prSet/>
      <dgm:spPr/>
      <dgm:t>
        <a:bodyPr/>
        <a:lstStyle/>
        <a:p>
          <a:r>
            <a:rPr lang="ru-RU" dirty="0" smtClean="0"/>
            <a:t>Отдел образования Администрации </a:t>
          </a:r>
          <a:r>
            <a:rPr lang="ru-RU" dirty="0" err="1" smtClean="0"/>
            <a:t>Белокалитвинского</a:t>
          </a:r>
          <a:r>
            <a:rPr lang="ru-RU" dirty="0" smtClean="0"/>
            <a:t> района</a:t>
          </a:r>
          <a:endParaRPr lang="ru-RU" dirty="0"/>
        </a:p>
      </dgm:t>
    </dgm:pt>
    <dgm:pt modelId="{F8A55A0E-CB80-48A7-8A39-03CBA9CDCA6D}" type="parTrans" cxnId="{7086C922-9F18-4C4A-B64E-C02129847A15}">
      <dgm:prSet/>
      <dgm:spPr/>
      <dgm:t>
        <a:bodyPr/>
        <a:lstStyle/>
        <a:p>
          <a:endParaRPr lang="ru-RU"/>
        </a:p>
      </dgm:t>
    </dgm:pt>
    <dgm:pt modelId="{F652D9FF-0A1A-4D34-963A-3426D1867592}" type="sibTrans" cxnId="{7086C922-9F18-4C4A-B64E-C02129847A15}">
      <dgm:prSet/>
      <dgm:spPr/>
      <dgm:t>
        <a:bodyPr/>
        <a:lstStyle/>
        <a:p>
          <a:endParaRPr lang="ru-RU"/>
        </a:p>
      </dgm:t>
    </dgm:pt>
    <dgm:pt modelId="{ACE9E963-E3DA-48EB-A3A5-BC5D466AD891}">
      <dgm:prSet/>
      <dgm:spPr/>
      <dgm:t>
        <a:bodyPr/>
        <a:lstStyle/>
        <a:p>
          <a:r>
            <a:rPr lang="ru-RU" dirty="0" smtClean="0"/>
            <a:t>Комитет по управлению муниципальным имуществом Администрации </a:t>
          </a:r>
          <a:r>
            <a:rPr lang="ru-RU" dirty="0" err="1" smtClean="0"/>
            <a:t>Белокалитвинского</a:t>
          </a:r>
          <a:r>
            <a:rPr lang="ru-RU" dirty="0" smtClean="0"/>
            <a:t> района</a:t>
          </a:r>
          <a:endParaRPr lang="ru-RU" dirty="0"/>
        </a:p>
      </dgm:t>
    </dgm:pt>
    <dgm:pt modelId="{C01933FF-4F14-407F-8B98-CCC2BB99152D}" type="parTrans" cxnId="{74E44467-C741-4BCC-8391-9B9766C8EFBD}">
      <dgm:prSet/>
      <dgm:spPr/>
      <dgm:t>
        <a:bodyPr/>
        <a:lstStyle/>
        <a:p>
          <a:endParaRPr lang="ru-RU"/>
        </a:p>
      </dgm:t>
    </dgm:pt>
    <dgm:pt modelId="{2F52A119-5DFE-4B9C-B34E-5BB5691AD4F3}" type="sibTrans" cxnId="{74E44467-C741-4BCC-8391-9B9766C8EFBD}">
      <dgm:prSet/>
      <dgm:spPr/>
      <dgm:t>
        <a:bodyPr/>
        <a:lstStyle/>
        <a:p>
          <a:endParaRPr lang="ru-RU"/>
        </a:p>
      </dgm:t>
    </dgm:pt>
    <dgm:pt modelId="{4BEF21FD-275C-4E19-99AA-8EEF2EE4DF4F}">
      <dgm:prSet/>
      <dgm:spPr/>
      <dgm:t>
        <a:bodyPr/>
        <a:lstStyle/>
        <a:p>
          <a:r>
            <a:rPr lang="ru-RU" dirty="0" smtClean="0"/>
            <a:t>Отдел записи актов гражданского состояния Администрации </a:t>
          </a:r>
          <a:r>
            <a:rPr lang="ru-RU" dirty="0" err="1" smtClean="0"/>
            <a:t>Белокалитвинского</a:t>
          </a:r>
          <a:r>
            <a:rPr lang="ru-RU" dirty="0" smtClean="0"/>
            <a:t> района</a:t>
          </a:r>
          <a:endParaRPr lang="ru-RU" dirty="0"/>
        </a:p>
      </dgm:t>
    </dgm:pt>
    <dgm:pt modelId="{8CDB2622-9661-4D78-AEDF-000A93407754}" type="parTrans" cxnId="{A1FE8FA4-C744-47FF-8947-3C3D51EAB138}">
      <dgm:prSet/>
      <dgm:spPr/>
      <dgm:t>
        <a:bodyPr/>
        <a:lstStyle/>
        <a:p>
          <a:endParaRPr lang="ru-RU"/>
        </a:p>
      </dgm:t>
    </dgm:pt>
    <dgm:pt modelId="{2932405D-061C-4C6A-99B4-5A433C8797EA}" type="sibTrans" cxnId="{A1FE8FA4-C744-47FF-8947-3C3D51EAB138}">
      <dgm:prSet/>
      <dgm:spPr/>
      <dgm:t>
        <a:bodyPr/>
        <a:lstStyle/>
        <a:p>
          <a:endParaRPr lang="ru-RU"/>
        </a:p>
      </dgm:t>
    </dgm:pt>
    <dgm:pt modelId="{762C30DE-9127-4FA3-A284-7A76E12F63D8}" type="pres">
      <dgm:prSet presAssocID="{D014045B-A1DD-4ABE-B41C-316C28FD3A4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086B4F-3783-402C-AAE3-C100E5797A4B}" type="pres">
      <dgm:prSet presAssocID="{D99230E0-70B4-4CF2-9557-34A53E50B864}" presName="comp" presStyleCnt="0"/>
      <dgm:spPr/>
    </dgm:pt>
    <dgm:pt modelId="{118490A3-7C78-4CD0-95BF-DAAB80E885D4}" type="pres">
      <dgm:prSet presAssocID="{D99230E0-70B4-4CF2-9557-34A53E50B864}" presName="box" presStyleLbl="node1" presStyleIdx="0" presStyleCnt="8"/>
      <dgm:spPr/>
      <dgm:t>
        <a:bodyPr/>
        <a:lstStyle/>
        <a:p>
          <a:endParaRPr lang="ru-RU"/>
        </a:p>
      </dgm:t>
    </dgm:pt>
    <dgm:pt modelId="{F10765E3-2F46-4B38-852B-8FCE2DB4AE9B}" type="pres">
      <dgm:prSet presAssocID="{D99230E0-70B4-4CF2-9557-34A53E50B864}" presName="img" presStyleLbl="fgImgPlace1" presStyleIdx="0" presStyleCnt="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58000" b="-58000"/>
          </a:stretch>
        </a:blipFill>
      </dgm:spPr>
      <dgm:t>
        <a:bodyPr/>
        <a:lstStyle/>
        <a:p>
          <a:endParaRPr lang="ru-RU"/>
        </a:p>
      </dgm:t>
    </dgm:pt>
    <dgm:pt modelId="{3B066B98-9EBC-4F4C-94CA-0314239030C5}" type="pres">
      <dgm:prSet presAssocID="{D99230E0-70B4-4CF2-9557-34A53E50B864}" presName="text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6E43AE-3554-4DB9-A3C5-9226FDF9E813}" type="pres">
      <dgm:prSet presAssocID="{09408103-1BFF-42A7-99AF-50A9C336F079}" presName="spacer" presStyleCnt="0"/>
      <dgm:spPr/>
    </dgm:pt>
    <dgm:pt modelId="{861CA1C2-9043-4D9E-840C-2BA5FDDA17C1}" type="pres">
      <dgm:prSet presAssocID="{39A45B7F-68CD-4C54-9902-ABF1B06AA1A6}" presName="comp" presStyleCnt="0"/>
      <dgm:spPr/>
    </dgm:pt>
    <dgm:pt modelId="{9891F079-A52E-4668-B9FF-62E4E792B549}" type="pres">
      <dgm:prSet presAssocID="{39A45B7F-68CD-4C54-9902-ABF1B06AA1A6}" presName="box" presStyleLbl="node1" presStyleIdx="1" presStyleCnt="8" custLinFactNeighborX="-3604" custLinFactNeighborY="-2670"/>
      <dgm:spPr/>
      <dgm:t>
        <a:bodyPr/>
        <a:lstStyle/>
        <a:p>
          <a:endParaRPr lang="ru-RU"/>
        </a:p>
      </dgm:t>
    </dgm:pt>
    <dgm:pt modelId="{D6F86E50-BD5D-479D-935D-16E7C9BDCFF0}" type="pres">
      <dgm:prSet presAssocID="{39A45B7F-68CD-4C54-9902-ABF1B06AA1A6}" presName="img" presStyleLbl="fgImgPlace1" presStyleIdx="1" presStyleCnt="8" custFlipVert="0" custScaleX="24948" custScaleY="3869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80000" b="-80000"/>
          </a:stretch>
        </a:blipFill>
      </dgm:spPr>
      <dgm:t>
        <a:bodyPr/>
        <a:lstStyle/>
        <a:p>
          <a:endParaRPr lang="ru-RU"/>
        </a:p>
      </dgm:t>
    </dgm:pt>
    <dgm:pt modelId="{A9D243E9-C81F-4118-B479-BE33299FBDA1}" type="pres">
      <dgm:prSet presAssocID="{39A45B7F-68CD-4C54-9902-ABF1B06AA1A6}" presName="text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84D6CC-66EA-40A2-827F-4923B9FEB8F0}" type="pres">
      <dgm:prSet presAssocID="{E4A6EB92-9DA7-4D8A-8555-9F93517E44E3}" presName="spacer" presStyleCnt="0"/>
      <dgm:spPr/>
    </dgm:pt>
    <dgm:pt modelId="{5CB90CD5-13C9-41A4-B2ED-93C7AFA066F0}" type="pres">
      <dgm:prSet presAssocID="{E2C99018-A1F8-4935-B978-15C35FB64DCD}" presName="comp" presStyleCnt="0"/>
      <dgm:spPr/>
    </dgm:pt>
    <dgm:pt modelId="{E7C31EC2-4B82-4AAA-BA86-567D16D1487B}" type="pres">
      <dgm:prSet presAssocID="{E2C99018-A1F8-4935-B978-15C35FB64DCD}" presName="box" presStyleLbl="node1" presStyleIdx="2" presStyleCnt="8"/>
      <dgm:spPr/>
      <dgm:t>
        <a:bodyPr/>
        <a:lstStyle/>
        <a:p>
          <a:endParaRPr lang="ru-RU"/>
        </a:p>
      </dgm:t>
    </dgm:pt>
    <dgm:pt modelId="{DF5FBF22-5821-49EE-B2A2-A5B564471913}" type="pres">
      <dgm:prSet presAssocID="{E2C99018-A1F8-4935-B978-15C35FB64DCD}" presName="img" presStyleLbl="fgImgPlace1" presStyleIdx="2" presStyleCnt="8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69000" b="-69000"/>
          </a:stretch>
        </a:blipFill>
      </dgm:spPr>
      <dgm:t>
        <a:bodyPr/>
        <a:lstStyle/>
        <a:p>
          <a:endParaRPr lang="ru-RU"/>
        </a:p>
      </dgm:t>
    </dgm:pt>
    <dgm:pt modelId="{FB407EEC-84F3-4592-B15B-FC7B8C7A9447}" type="pres">
      <dgm:prSet presAssocID="{E2C99018-A1F8-4935-B978-15C35FB64DCD}" presName="text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E67136-3635-4538-823F-A57E649493F1}" type="pres">
      <dgm:prSet presAssocID="{1E9C5EB6-99D0-4522-9F48-0E54A92D8513}" presName="spacer" presStyleCnt="0"/>
      <dgm:spPr/>
    </dgm:pt>
    <dgm:pt modelId="{7D3451ED-897A-4B34-8663-C1A1F80C4930}" type="pres">
      <dgm:prSet presAssocID="{D2D854BC-2D4A-4FF9-A6F4-BD469191BA71}" presName="comp" presStyleCnt="0"/>
      <dgm:spPr/>
    </dgm:pt>
    <dgm:pt modelId="{3561120E-023E-473F-9C44-639EBEDF1DBF}" type="pres">
      <dgm:prSet presAssocID="{D2D854BC-2D4A-4FF9-A6F4-BD469191BA71}" presName="box" presStyleLbl="node1" presStyleIdx="3" presStyleCnt="8"/>
      <dgm:spPr/>
      <dgm:t>
        <a:bodyPr/>
        <a:lstStyle/>
        <a:p>
          <a:endParaRPr lang="ru-RU"/>
        </a:p>
      </dgm:t>
    </dgm:pt>
    <dgm:pt modelId="{D039E843-3D9D-4C03-9188-A20777DB8654}" type="pres">
      <dgm:prSet presAssocID="{D2D854BC-2D4A-4FF9-A6F4-BD469191BA71}" presName="img" presStyleLbl="fgImgPlace1" presStyleIdx="3" presStyleCnt="8" custFlipVert="1" custFlipHor="1" custScaleX="2737" custScaleY="32440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80000" b="-80000"/>
          </a:stretch>
        </a:blipFill>
      </dgm:spPr>
      <dgm:t>
        <a:bodyPr/>
        <a:lstStyle/>
        <a:p>
          <a:endParaRPr lang="ru-RU"/>
        </a:p>
      </dgm:t>
    </dgm:pt>
    <dgm:pt modelId="{83B0388B-D824-4DEE-9C9F-1F4CC2D4A394}" type="pres">
      <dgm:prSet presAssocID="{D2D854BC-2D4A-4FF9-A6F4-BD469191BA71}" presName="text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CDB92F-6F5F-41F5-97EF-FBD822B47862}" type="pres">
      <dgm:prSet presAssocID="{4C086F6C-5807-4383-BF3A-BBD8180E2F38}" presName="spacer" presStyleCnt="0"/>
      <dgm:spPr/>
    </dgm:pt>
    <dgm:pt modelId="{C8F2A797-0E0D-485B-AC61-2067059E65CB}" type="pres">
      <dgm:prSet presAssocID="{BFEF0564-25D4-45C7-993C-B52EC561E46E}" presName="comp" presStyleCnt="0"/>
      <dgm:spPr/>
    </dgm:pt>
    <dgm:pt modelId="{46F913E2-7B0B-4EDF-B57B-97FDB61C2FB8}" type="pres">
      <dgm:prSet presAssocID="{BFEF0564-25D4-45C7-993C-B52EC561E46E}" presName="box" presStyleLbl="node1" presStyleIdx="4" presStyleCnt="8" custLinFactNeighborY="1244"/>
      <dgm:spPr/>
      <dgm:t>
        <a:bodyPr/>
        <a:lstStyle/>
        <a:p>
          <a:endParaRPr lang="ru-RU"/>
        </a:p>
      </dgm:t>
    </dgm:pt>
    <dgm:pt modelId="{C0A4E2FA-FAFB-4FDE-91ED-C3B93048EED1}" type="pres">
      <dgm:prSet presAssocID="{BFEF0564-25D4-45C7-993C-B52EC561E46E}" presName="img" presStyleLbl="fgImgPlace1" presStyleIdx="4" presStyleCnt="8" custScaleX="99999" custScaleY="107045" custLinFactNeighborX="-3162" custLinFactNeighborY="-608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B2920E2-B476-42B7-953E-388ED45ADE0C}" type="pres">
      <dgm:prSet presAssocID="{BFEF0564-25D4-45C7-993C-B52EC561E46E}" presName="text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EB1092-D277-4D61-AF06-B979465121CE}" type="pres">
      <dgm:prSet presAssocID="{F652D9FF-0A1A-4D34-963A-3426D1867592}" presName="spacer" presStyleCnt="0"/>
      <dgm:spPr/>
    </dgm:pt>
    <dgm:pt modelId="{7725296E-5E52-40D6-88C2-F52BD330533B}" type="pres">
      <dgm:prSet presAssocID="{C28120BC-0568-47FD-BA36-1E254E0E533E}" presName="comp" presStyleCnt="0"/>
      <dgm:spPr/>
    </dgm:pt>
    <dgm:pt modelId="{A37BF674-B4A2-4FEE-A2D1-625D8DF7F99E}" type="pres">
      <dgm:prSet presAssocID="{C28120BC-0568-47FD-BA36-1E254E0E533E}" presName="box" presStyleLbl="node1" presStyleIdx="5" presStyleCnt="8"/>
      <dgm:spPr/>
      <dgm:t>
        <a:bodyPr/>
        <a:lstStyle/>
        <a:p>
          <a:endParaRPr lang="ru-RU"/>
        </a:p>
      </dgm:t>
    </dgm:pt>
    <dgm:pt modelId="{A74FE01C-1D24-49DD-AB27-54F6E6E8339D}" type="pres">
      <dgm:prSet presAssocID="{C28120BC-0568-47FD-BA36-1E254E0E533E}" presName="img" presStyleLbl="fgImgPlace1" presStyleIdx="5" presStyleCnt="8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59000" b="-59000"/>
          </a:stretch>
        </a:blipFill>
      </dgm:spPr>
      <dgm:t>
        <a:bodyPr/>
        <a:lstStyle/>
        <a:p>
          <a:endParaRPr lang="ru-RU"/>
        </a:p>
      </dgm:t>
    </dgm:pt>
    <dgm:pt modelId="{99C068C8-86DC-450F-A494-8F0AC15DB3EA}" type="pres">
      <dgm:prSet presAssocID="{C28120BC-0568-47FD-BA36-1E254E0E533E}" presName="text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2440AC-0F3A-4C50-A34D-B727E00CF897}" type="pres">
      <dgm:prSet presAssocID="{E8C768D7-E176-4A88-B7F2-45D5392AA865}" presName="spacer" presStyleCnt="0"/>
      <dgm:spPr/>
    </dgm:pt>
    <dgm:pt modelId="{75B4772A-CB67-4749-A432-5259E96B61A5}" type="pres">
      <dgm:prSet presAssocID="{ACE9E963-E3DA-48EB-A3A5-BC5D466AD891}" presName="comp" presStyleCnt="0"/>
      <dgm:spPr/>
    </dgm:pt>
    <dgm:pt modelId="{2D38EFF9-D8E3-4688-859A-46B2E094803A}" type="pres">
      <dgm:prSet presAssocID="{ACE9E963-E3DA-48EB-A3A5-BC5D466AD891}" presName="box" presStyleLbl="node1" presStyleIdx="6" presStyleCnt="8"/>
      <dgm:spPr/>
      <dgm:t>
        <a:bodyPr/>
        <a:lstStyle/>
        <a:p>
          <a:endParaRPr lang="ru-RU"/>
        </a:p>
      </dgm:t>
    </dgm:pt>
    <dgm:pt modelId="{F92A350C-2E80-446A-BCA2-870F0793A664}" type="pres">
      <dgm:prSet presAssocID="{ACE9E963-E3DA-48EB-A3A5-BC5D466AD891}" presName="img" presStyleLbl="fgImgPlace1" presStyleIdx="6" presStyleCnt="8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96000" b="-96000"/>
          </a:stretch>
        </a:blipFill>
      </dgm:spPr>
      <dgm:t>
        <a:bodyPr/>
        <a:lstStyle/>
        <a:p>
          <a:endParaRPr lang="ru-RU"/>
        </a:p>
      </dgm:t>
    </dgm:pt>
    <dgm:pt modelId="{34608BF8-4222-43EE-BE5F-4EEAE3D0DD9B}" type="pres">
      <dgm:prSet presAssocID="{ACE9E963-E3DA-48EB-A3A5-BC5D466AD891}" presName="text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D61C3-D45C-4BEA-9D55-0535C9AE01AC}" type="pres">
      <dgm:prSet presAssocID="{2F52A119-5DFE-4B9C-B34E-5BB5691AD4F3}" presName="spacer" presStyleCnt="0"/>
      <dgm:spPr/>
    </dgm:pt>
    <dgm:pt modelId="{1BF54AB1-5FA5-4644-8D7D-5E5AE2155EF5}" type="pres">
      <dgm:prSet presAssocID="{4BEF21FD-275C-4E19-99AA-8EEF2EE4DF4F}" presName="comp" presStyleCnt="0"/>
      <dgm:spPr/>
    </dgm:pt>
    <dgm:pt modelId="{AF226A6B-CEB7-42B4-8A5F-A21FFE1196E8}" type="pres">
      <dgm:prSet presAssocID="{4BEF21FD-275C-4E19-99AA-8EEF2EE4DF4F}" presName="box" presStyleLbl="node1" presStyleIdx="7" presStyleCnt="8"/>
      <dgm:spPr/>
      <dgm:t>
        <a:bodyPr/>
        <a:lstStyle/>
        <a:p>
          <a:endParaRPr lang="ru-RU"/>
        </a:p>
      </dgm:t>
    </dgm:pt>
    <dgm:pt modelId="{036D6CF1-C3C7-4C65-B18E-D6D9DC22BC86}" type="pres">
      <dgm:prSet presAssocID="{4BEF21FD-275C-4E19-99AA-8EEF2EE4DF4F}" presName="img" presStyleLbl="fgImgPlace1" presStyleIdx="7" presStyleCnt="8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25000" b="-125000"/>
          </a:stretch>
        </a:blipFill>
      </dgm:spPr>
      <dgm:t>
        <a:bodyPr/>
        <a:lstStyle/>
        <a:p>
          <a:endParaRPr lang="ru-RU"/>
        </a:p>
      </dgm:t>
    </dgm:pt>
    <dgm:pt modelId="{A5BF0254-9F12-402A-AE3E-9DB81121A7DC}" type="pres">
      <dgm:prSet presAssocID="{4BEF21FD-275C-4E19-99AA-8EEF2EE4DF4F}" presName="text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258242-02F2-4343-8093-684F763B27C0}" srcId="{D014045B-A1DD-4ABE-B41C-316C28FD3A4C}" destId="{E2C99018-A1F8-4935-B978-15C35FB64DCD}" srcOrd="2" destOrd="0" parTransId="{4EFFEE03-BEEF-4403-87D2-84A181D8FBCA}" sibTransId="{1E9C5EB6-99D0-4522-9F48-0E54A92D8513}"/>
    <dgm:cxn modelId="{F377D6ED-6E72-432E-8424-AF0633F6999B}" type="presOf" srcId="{BFEF0564-25D4-45C7-993C-B52EC561E46E}" destId="{4B2920E2-B476-42B7-953E-388ED45ADE0C}" srcOrd="1" destOrd="0" presId="urn:microsoft.com/office/officeart/2005/8/layout/vList4#1"/>
    <dgm:cxn modelId="{C1C1CAE4-B9F9-415A-AFFB-DFEA5544DC0D}" type="presOf" srcId="{BFEF0564-25D4-45C7-993C-B52EC561E46E}" destId="{46F913E2-7B0B-4EDF-B57B-97FDB61C2FB8}" srcOrd="0" destOrd="0" presId="urn:microsoft.com/office/officeart/2005/8/layout/vList4#1"/>
    <dgm:cxn modelId="{6D8A5E68-F196-40D5-963C-3241C4A70632}" type="presOf" srcId="{D2D854BC-2D4A-4FF9-A6F4-BD469191BA71}" destId="{83B0388B-D824-4DEE-9C9F-1F4CC2D4A394}" srcOrd="1" destOrd="0" presId="urn:microsoft.com/office/officeart/2005/8/layout/vList4#1"/>
    <dgm:cxn modelId="{0DA5038F-E732-442B-BA43-3D024B3E41CA}" type="presOf" srcId="{ACE9E963-E3DA-48EB-A3A5-BC5D466AD891}" destId="{34608BF8-4222-43EE-BE5F-4EEAE3D0DD9B}" srcOrd="1" destOrd="0" presId="urn:microsoft.com/office/officeart/2005/8/layout/vList4#1"/>
    <dgm:cxn modelId="{7086C922-9F18-4C4A-B64E-C02129847A15}" srcId="{D014045B-A1DD-4ABE-B41C-316C28FD3A4C}" destId="{BFEF0564-25D4-45C7-993C-B52EC561E46E}" srcOrd="4" destOrd="0" parTransId="{F8A55A0E-CB80-48A7-8A39-03CBA9CDCA6D}" sibTransId="{F652D9FF-0A1A-4D34-963A-3426D1867592}"/>
    <dgm:cxn modelId="{284B3C1B-A9C5-4D0D-9268-77A812B643A7}" type="presOf" srcId="{C28120BC-0568-47FD-BA36-1E254E0E533E}" destId="{99C068C8-86DC-450F-A494-8F0AC15DB3EA}" srcOrd="1" destOrd="0" presId="urn:microsoft.com/office/officeart/2005/8/layout/vList4#1"/>
    <dgm:cxn modelId="{886B7574-D4F8-4FAC-996A-9032A3EE3388}" srcId="{D014045B-A1DD-4ABE-B41C-316C28FD3A4C}" destId="{D99230E0-70B4-4CF2-9557-34A53E50B864}" srcOrd="0" destOrd="0" parTransId="{DA47D44F-644A-4E9D-869A-626A4836B05F}" sibTransId="{09408103-1BFF-42A7-99AF-50A9C336F079}"/>
    <dgm:cxn modelId="{F2BF0081-2139-4A2B-AE24-23A881B3DF0A}" type="presOf" srcId="{C28120BC-0568-47FD-BA36-1E254E0E533E}" destId="{A37BF674-B4A2-4FEE-A2D1-625D8DF7F99E}" srcOrd="0" destOrd="0" presId="urn:microsoft.com/office/officeart/2005/8/layout/vList4#1"/>
    <dgm:cxn modelId="{7A34C3D3-C040-464F-A86D-EE1EE82DC674}" type="presOf" srcId="{4BEF21FD-275C-4E19-99AA-8EEF2EE4DF4F}" destId="{A5BF0254-9F12-402A-AE3E-9DB81121A7DC}" srcOrd="1" destOrd="0" presId="urn:microsoft.com/office/officeart/2005/8/layout/vList4#1"/>
    <dgm:cxn modelId="{434E60E8-1CF1-492B-8940-BF992FA9CEAF}" srcId="{D014045B-A1DD-4ABE-B41C-316C28FD3A4C}" destId="{39A45B7F-68CD-4C54-9902-ABF1B06AA1A6}" srcOrd="1" destOrd="0" parTransId="{D80083C2-E7C2-4810-A7A0-39826021B936}" sibTransId="{E4A6EB92-9DA7-4D8A-8555-9F93517E44E3}"/>
    <dgm:cxn modelId="{A1FE8FA4-C744-47FF-8947-3C3D51EAB138}" srcId="{D014045B-A1DD-4ABE-B41C-316C28FD3A4C}" destId="{4BEF21FD-275C-4E19-99AA-8EEF2EE4DF4F}" srcOrd="7" destOrd="0" parTransId="{8CDB2622-9661-4D78-AEDF-000A93407754}" sibTransId="{2932405D-061C-4C6A-99B4-5A433C8797EA}"/>
    <dgm:cxn modelId="{DFF4C287-0917-45B6-856F-6C6DB90AE8BF}" type="presOf" srcId="{D2D854BC-2D4A-4FF9-A6F4-BD469191BA71}" destId="{3561120E-023E-473F-9C44-639EBEDF1DBF}" srcOrd="0" destOrd="0" presId="urn:microsoft.com/office/officeart/2005/8/layout/vList4#1"/>
    <dgm:cxn modelId="{6494339D-BDDB-4728-A8BE-04F417740753}" type="presOf" srcId="{E2C99018-A1F8-4935-B978-15C35FB64DCD}" destId="{E7C31EC2-4B82-4AAA-BA86-567D16D1487B}" srcOrd="0" destOrd="0" presId="urn:microsoft.com/office/officeart/2005/8/layout/vList4#1"/>
    <dgm:cxn modelId="{3473C01E-9C30-4BFA-9E4B-C7599F834BAB}" type="presOf" srcId="{4BEF21FD-275C-4E19-99AA-8EEF2EE4DF4F}" destId="{AF226A6B-CEB7-42B4-8A5F-A21FFE1196E8}" srcOrd="0" destOrd="0" presId="urn:microsoft.com/office/officeart/2005/8/layout/vList4#1"/>
    <dgm:cxn modelId="{D87D7315-7BFD-456E-A90D-EE0A46373707}" type="presOf" srcId="{E2C99018-A1F8-4935-B978-15C35FB64DCD}" destId="{FB407EEC-84F3-4592-B15B-FC7B8C7A9447}" srcOrd="1" destOrd="0" presId="urn:microsoft.com/office/officeart/2005/8/layout/vList4#1"/>
    <dgm:cxn modelId="{12DC7D35-CC74-4E80-A4FB-29CAC06B4770}" type="presOf" srcId="{ACE9E963-E3DA-48EB-A3A5-BC5D466AD891}" destId="{2D38EFF9-D8E3-4688-859A-46B2E094803A}" srcOrd="0" destOrd="0" presId="urn:microsoft.com/office/officeart/2005/8/layout/vList4#1"/>
    <dgm:cxn modelId="{9B5FF7E0-C8D6-4E78-94A2-EE8F44C7C26D}" type="presOf" srcId="{D99230E0-70B4-4CF2-9557-34A53E50B864}" destId="{3B066B98-9EBC-4F4C-94CA-0314239030C5}" srcOrd="1" destOrd="0" presId="urn:microsoft.com/office/officeart/2005/8/layout/vList4#1"/>
    <dgm:cxn modelId="{0508D500-D132-4C58-BCCB-A60070A6F264}" type="presOf" srcId="{D014045B-A1DD-4ABE-B41C-316C28FD3A4C}" destId="{762C30DE-9127-4FA3-A284-7A76E12F63D8}" srcOrd="0" destOrd="0" presId="urn:microsoft.com/office/officeart/2005/8/layout/vList4#1"/>
    <dgm:cxn modelId="{57480067-2214-48D0-A194-7C7CFF9929D8}" type="presOf" srcId="{39A45B7F-68CD-4C54-9902-ABF1B06AA1A6}" destId="{9891F079-A52E-4668-B9FF-62E4E792B549}" srcOrd="0" destOrd="0" presId="urn:microsoft.com/office/officeart/2005/8/layout/vList4#1"/>
    <dgm:cxn modelId="{4B660146-3851-46D1-A521-25E220F36D21}" type="presOf" srcId="{D99230E0-70B4-4CF2-9557-34A53E50B864}" destId="{118490A3-7C78-4CD0-95BF-DAAB80E885D4}" srcOrd="0" destOrd="0" presId="urn:microsoft.com/office/officeart/2005/8/layout/vList4#1"/>
    <dgm:cxn modelId="{D727AF3D-7D07-4E8A-B8B1-0F6211287496}" srcId="{D014045B-A1DD-4ABE-B41C-316C28FD3A4C}" destId="{D2D854BC-2D4A-4FF9-A6F4-BD469191BA71}" srcOrd="3" destOrd="0" parTransId="{6141F4F9-3F6E-412D-93AC-2082118B1250}" sibTransId="{4C086F6C-5807-4383-BF3A-BBD8180E2F38}"/>
    <dgm:cxn modelId="{72084D57-06D3-47D2-B68B-36D854C1FB5A}" srcId="{D014045B-A1DD-4ABE-B41C-316C28FD3A4C}" destId="{C28120BC-0568-47FD-BA36-1E254E0E533E}" srcOrd="5" destOrd="0" parTransId="{AD00E700-2A8C-46D2-88AA-DEE83D274A32}" sibTransId="{E8C768D7-E176-4A88-B7F2-45D5392AA865}"/>
    <dgm:cxn modelId="{74E44467-C741-4BCC-8391-9B9766C8EFBD}" srcId="{D014045B-A1DD-4ABE-B41C-316C28FD3A4C}" destId="{ACE9E963-E3DA-48EB-A3A5-BC5D466AD891}" srcOrd="6" destOrd="0" parTransId="{C01933FF-4F14-407F-8B98-CCC2BB99152D}" sibTransId="{2F52A119-5DFE-4B9C-B34E-5BB5691AD4F3}"/>
    <dgm:cxn modelId="{2A2D3640-512F-4625-ACB0-BDC8BE34209F}" type="presOf" srcId="{39A45B7F-68CD-4C54-9902-ABF1B06AA1A6}" destId="{A9D243E9-C81F-4118-B479-BE33299FBDA1}" srcOrd="1" destOrd="0" presId="urn:microsoft.com/office/officeart/2005/8/layout/vList4#1"/>
    <dgm:cxn modelId="{E6BE5E00-09BC-417A-BEB1-68204F43937E}" type="presParOf" srcId="{762C30DE-9127-4FA3-A284-7A76E12F63D8}" destId="{6C086B4F-3783-402C-AAE3-C100E5797A4B}" srcOrd="0" destOrd="0" presId="urn:microsoft.com/office/officeart/2005/8/layout/vList4#1"/>
    <dgm:cxn modelId="{522B4AF4-9F03-4157-A89D-5C1A46ED2B84}" type="presParOf" srcId="{6C086B4F-3783-402C-AAE3-C100E5797A4B}" destId="{118490A3-7C78-4CD0-95BF-DAAB80E885D4}" srcOrd="0" destOrd="0" presId="urn:microsoft.com/office/officeart/2005/8/layout/vList4#1"/>
    <dgm:cxn modelId="{40DADAA0-283C-4333-850F-F49F35328806}" type="presParOf" srcId="{6C086B4F-3783-402C-AAE3-C100E5797A4B}" destId="{F10765E3-2F46-4B38-852B-8FCE2DB4AE9B}" srcOrd="1" destOrd="0" presId="urn:microsoft.com/office/officeart/2005/8/layout/vList4#1"/>
    <dgm:cxn modelId="{6277FEB9-1173-4423-AA20-D7A9A7CC99A9}" type="presParOf" srcId="{6C086B4F-3783-402C-AAE3-C100E5797A4B}" destId="{3B066B98-9EBC-4F4C-94CA-0314239030C5}" srcOrd="2" destOrd="0" presId="urn:microsoft.com/office/officeart/2005/8/layout/vList4#1"/>
    <dgm:cxn modelId="{9A431A07-E8B8-4CC6-B07C-185F488BA7DC}" type="presParOf" srcId="{762C30DE-9127-4FA3-A284-7A76E12F63D8}" destId="{FB6E43AE-3554-4DB9-A3C5-9226FDF9E813}" srcOrd="1" destOrd="0" presId="urn:microsoft.com/office/officeart/2005/8/layout/vList4#1"/>
    <dgm:cxn modelId="{23B77D96-4246-4822-A089-87F33B782500}" type="presParOf" srcId="{762C30DE-9127-4FA3-A284-7A76E12F63D8}" destId="{861CA1C2-9043-4D9E-840C-2BA5FDDA17C1}" srcOrd="2" destOrd="0" presId="urn:microsoft.com/office/officeart/2005/8/layout/vList4#1"/>
    <dgm:cxn modelId="{3BEC371B-4AB6-4603-8E4D-7FDEF55927E3}" type="presParOf" srcId="{861CA1C2-9043-4D9E-840C-2BA5FDDA17C1}" destId="{9891F079-A52E-4668-B9FF-62E4E792B549}" srcOrd="0" destOrd="0" presId="urn:microsoft.com/office/officeart/2005/8/layout/vList4#1"/>
    <dgm:cxn modelId="{7A1E8B3A-D838-4C49-8B42-F856E432A65E}" type="presParOf" srcId="{861CA1C2-9043-4D9E-840C-2BA5FDDA17C1}" destId="{D6F86E50-BD5D-479D-935D-16E7C9BDCFF0}" srcOrd="1" destOrd="0" presId="urn:microsoft.com/office/officeart/2005/8/layout/vList4#1"/>
    <dgm:cxn modelId="{6A836011-0E92-4E81-9B5E-3E6E5D806B01}" type="presParOf" srcId="{861CA1C2-9043-4D9E-840C-2BA5FDDA17C1}" destId="{A9D243E9-C81F-4118-B479-BE33299FBDA1}" srcOrd="2" destOrd="0" presId="urn:microsoft.com/office/officeart/2005/8/layout/vList4#1"/>
    <dgm:cxn modelId="{AA4CBAFD-3F14-4312-B9A1-CEB1DB961740}" type="presParOf" srcId="{762C30DE-9127-4FA3-A284-7A76E12F63D8}" destId="{5E84D6CC-66EA-40A2-827F-4923B9FEB8F0}" srcOrd="3" destOrd="0" presId="urn:microsoft.com/office/officeart/2005/8/layout/vList4#1"/>
    <dgm:cxn modelId="{96B70050-31FB-49BA-884C-8CAA76F15C22}" type="presParOf" srcId="{762C30DE-9127-4FA3-A284-7A76E12F63D8}" destId="{5CB90CD5-13C9-41A4-B2ED-93C7AFA066F0}" srcOrd="4" destOrd="0" presId="urn:microsoft.com/office/officeart/2005/8/layout/vList4#1"/>
    <dgm:cxn modelId="{E71057EA-897F-492C-864B-BA65DA2C565F}" type="presParOf" srcId="{5CB90CD5-13C9-41A4-B2ED-93C7AFA066F0}" destId="{E7C31EC2-4B82-4AAA-BA86-567D16D1487B}" srcOrd="0" destOrd="0" presId="urn:microsoft.com/office/officeart/2005/8/layout/vList4#1"/>
    <dgm:cxn modelId="{1C4B766D-3C01-40BC-A37A-2AB1BEEFEA6C}" type="presParOf" srcId="{5CB90CD5-13C9-41A4-B2ED-93C7AFA066F0}" destId="{DF5FBF22-5821-49EE-B2A2-A5B564471913}" srcOrd="1" destOrd="0" presId="urn:microsoft.com/office/officeart/2005/8/layout/vList4#1"/>
    <dgm:cxn modelId="{669C81F0-6586-4AA5-A355-5FB2B8D4A160}" type="presParOf" srcId="{5CB90CD5-13C9-41A4-B2ED-93C7AFA066F0}" destId="{FB407EEC-84F3-4592-B15B-FC7B8C7A9447}" srcOrd="2" destOrd="0" presId="urn:microsoft.com/office/officeart/2005/8/layout/vList4#1"/>
    <dgm:cxn modelId="{5C845E9E-6781-4F1F-8095-36BD680B8A00}" type="presParOf" srcId="{762C30DE-9127-4FA3-A284-7A76E12F63D8}" destId="{F0E67136-3635-4538-823F-A57E649493F1}" srcOrd="5" destOrd="0" presId="urn:microsoft.com/office/officeart/2005/8/layout/vList4#1"/>
    <dgm:cxn modelId="{AA137CAA-09D8-435F-AF48-52B6136CD2AA}" type="presParOf" srcId="{762C30DE-9127-4FA3-A284-7A76E12F63D8}" destId="{7D3451ED-897A-4B34-8663-C1A1F80C4930}" srcOrd="6" destOrd="0" presId="urn:microsoft.com/office/officeart/2005/8/layout/vList4#1"/>
    <dgm:cxn modelId="{2C39957D-C7F6-4649-A38A-4D163B4F38F2}" type="presParOf" srcId="{7D3451ED-897A-4B34-8663-C1A1F80C4930}" destId="{3561120E-023E-473F-9C44-639EBEDF1DBF}" srcOrd="0" destOrd="0" presId="urn:microsoft.com/office/officeart/2005/8/layout/vList4#1"/>
    <dgm:cxn modelId="{FA9F8800-6E23-4F0A-AC70-1845B329C7A5}" type="presParOf" srcId="{7D3451ED-897A-4B34-8663-C1A1F80C4930}" destId="{D039E843-3D9D-4C03-9188-A20777DB8654}" srcOrd="1" destOrd="0" presId="urn:microsoft.com/office/officeart/2005/8/layout/vList4#1"/>
    <dgm:cxn modelId="{6900D333-4675-4B95-958F-970D86C2EF9D}" type="presParOf" srcId="{7D3451ED-897A-4B34-8663-C1A1F80C4930}" destId="{83B0388B-D824-4DEE-9C9F-1F4CC2D4A394}" srcOrd="2" destOrd="0" presId="urn:microsoft.com/office/officeart/2005/8/layout/vList4#1"/>
    <dgm:cxn modelId="{B858E65D-7AE1-4C94-9CA5-C927E06DF50D}" type="presParOf" srcId="{762C30DE-9127-4FA3-A284-7A76E12F63D8}" destId="{C9CDB92F-6F5F-41F5-97EF-FBD822B47862}" srcOrd="7" destOrd="0" presId="urn:microsoft.com/office/officeart/2005/8/layout/vList4#1"/>
    <dgm:cxn modelId="{D1BFF6AF-52BA-4AF7-A047-AC64351B8EB6}" type="presParOf" srcId="{762C30DE-9127-4FA3-A284-7A76E12F63D8}" destId="{C8F2A797-0E0D-485B-AC61-2067059E65CB}" srcOrd="8" destOrd="0" presId="urn:microsoft.com/office/officeart/2005/8/layout/vList4#1"/>
    <dgm:cxn modelId="{56F62CE6-9C44-4550-9EE9-53E8BB06E1F2}" type="presParOf" srcId="{C8F2A797-0E0D-485B-AC61-2067059E65CB}" destId="{46F913E2-7B0B-4EDF-B57B-97FDB61C2FB8}" srcOrd="0" destOrd="0" presId="urn:microsoft.com/office/officeart/2005/8/layout/vList4#1"/>
    <dgm:cxn modelId="{EC883ED5-08A2-4544-985F-33182305B949}" type="presParOf" srcId="{C8F2A797-0E0D-485B-AC61-2067059E65CB}" destId="{C0A4E2FA-FAFB-4FDE-91ED-C3B93048EED1}" srcOrd="1" destOrd="0" presId="urn:microsoft.com/office/officeart/2005/8/layout/vList4#1"/>
    <dgm:cxn modelId="{061BDF65-464B-44D5-9F69-E38C0569B5D0}" type="presParOf" srcId="{C8F2A797-0E0D-485B-AC61-2067059E65CB}" destId="{4B2920E2-B476-42B7-953E-388ED45ADE0C}" srcOrd="2" destOrd="0" presId="urn:microsoft.com/office/officeart/2005/8/layout/vList4#1"/>
    <dgm:cxn modelId="{F17E6EA3-E46F-4016-9BDD-124E2E68F680}" type="presParOf" srcId="{762C30DE-9127-4FA3-A284-7A76E12F63D8}" destId="{C7EB1092-D277-4D61-AF06-B979465121CE}" srcOrd="9" destOrd="0" presId="urn:microsoft.com/office/officeart/2005/8/layout/vList4#1"/>
    <dgm:cxn modelId="{5F7EA59A-DB42-40B7-9161-26C0F7B1F04C}" type="presParOf" srcId="{762C30DE-9127-4FA3-A284-7A76E12F63D8}" destId="{7725296E-5E52-40D6-88C2-F52BD330533B}" srcOrd="10" destOrd="0" presId="urn:microsoft.com/office/officeart/2005/8/layout/vList4#1"/>
    <dgm:cxn modelId="{63EDE6EF-6390-4061-B463-F2306540F05B}" type="presParOf" srcId="{7725296E-5E52-40D6-88C2-F52BD330533B}" destId="{A37BF674-B4A2-4FEE-A2D1-625D8DF7F99E}" srcOrd="0" destOrd="0" presId="urn:microsoft.com/office/officeart/2005/8/layout/vList4#1"/>
    <dgm:cxn modelId="{B05336B9-91AE-44E2-B738-ADA046829A2F}" type="presParOf" srcId="{7725296E-5E52-40D6-88C2-F52BD330533B}" destId="{A74FE01C-1D24-49DD-AB27-54F6E6E8339D}" srcOrd="1" destOrd="0" presId="urn:microsoft.com/office/officeart/2005/8/layout/vList4#1"/>
    <dgm:cxn modelId="{3D221526-3B9A-4717-A38C-C38AA8BC7C24}" type="presParOf" srcId="{7725296E-5E52-40D6-88C2-F52BD330533B}" destId="{99C068C8-86DC-450F-A494-8F0AC15DB3EA}" srcOrd="2" destOrd="0" presId="urn:microsoft.com/office/officeart/2005/8/layout/vList4#1"/>
    <dgm:cxn modelId="{DF0D1992-690B-49AE-B045-C6CE22327D51}" type="presParOf" srcId="{762C30DE-9127-4FA3-A284-7A76E12F63D8}" destId="{FF2440AC-0F3A-4C50-A34D-B727E00CF897}" srcOrd="11" destOrd="0" presId="urn:microsoft.com/office/officeart/2005/8/layout/vList4#1"/>
    <dgm:cxn modelId="{A3483686-ADBB-49BB-A4C7-A620849BC497}" type="presParOf" srcId="{762C30DE-9127-4FA3-A284-7A76E12F63D8}" destId="{75B4772A-CB67-4749-A432-5259E96B61A5}" srcOrd="12" destOrd="0" presId="urn:microsoft.com/office/officeart/2005/8/layout/vList4#1"/>
    <dgm:cxn modelId="{0492CF76-757F-4927-B203-E5B8F3EF0C19}" type="presParOf" srcId="{75B4772A-CB67-4749-A432-5259E96B61A5}" destId="{2D38EFF9-D8E3-4688-859A-46B2E094803A}" srcOrd="0" destOrd="0" presId="urn:microsoft.com/office/officeart/2005/8/layout/vList4#1"/>
    <dgm:cxn modelId="{19FE759E-88EF-4923-A59A-4F614C4B88F8}" type="presParOf" srcId="{75B4772A-CB67-4749-A432-5259E96B61A5}" destId="{F92A350C-2E80-446A-BCA2-870F0793A664}" srcOrd="1" destOrd="0" presId="urn:microsoft.com/office/officeart/2005/8/layout/vList4#1"/>
    <dgm:cxn modelId="{44B9ACEA-B1AD-478E-B9E3-4F05ACF6E4A5}" type="presParOf" srcId="{75B4772A-CB67-4749-A432-5259E96B61A5}" destId="{34608BF8-4222-43EE-BE5F-4EEAE3D0DD9B}" srcOrd="2" destOrd="0" presId="urn:microsoft.com/office/officeart/2005/8/layout/vList4#1"/>
    <dgm:cxn modelId="{DA19018A-F60E-4E83-A297-538F6728FF11}" type="presParOf" srcId="{762C30DE-9127-4FA3-A284-7A76E12F63D8}" destId="{35AD61C3-D45C-4BEA-9D55-0535C9AE01AC}" srcOrd="13" destOrd="0" presId="urn:microsoft.com/office/officeart/2005/8/layout/vList4#1"/>
    <dgm:cxn modelId="{9F7F09D0-5CA9-4C9C-9DB2-B7FD8367A6D0}" type="presParOf" srcId="{762C30DE-9127-4FA3-A284-7A76E12F63D8}" destId="{1BF54AB1-5FA5-4644-8D7D-5E5AE2155EF5}" srcOrd="14" destOrd="0" presId="urn:microsoft.com/office/officeart/2005/8/layout/vList4#1"/>
    <dgm:cxn modelId="{728A6ED8-72BC-4F75-84AB-5E2CE64867E9}" type="presParOf" srcId="{1BF54AB1-5FA5-4644-8D7D-5E5AE2155EF5}" destId="{AF226A6B-CEB7-42B4-8A5F-A21FFE1196E8}" srcOrd="0" destOrd="0" presId="urn:microsoft.com/office/officeart/2005/8/layout/vList4#1"/>
    <dgm:cxn modelId="{90228DC8-E690-4E43-A95A-90F9DC828218}" type="presParOf" srcId="{1BF54AB1-5FA5-4644-8D7D-5E5AE2155EF5}" destId="{036D6CF1-C3C7-4C65-B18E-D6D9DC22BC86}" srcOrd="1" destOrd="0" presId="urn:microsoft.com/office/officeart/2005/8/layout/vList4#1"/>
    <dgm:cxn modelId="{5D41AEC7-28B1-4868-B534-0B976F562C09}" type="presParOf" srcId="{1BF54AB1-5FA5-4644-8D7D-5E5AE2155EF5}" destId="{A5BF0254-9F12-402A-AE3E-9DB81121A7DC}" srcOrd="2" destOrd="0" presId="urn:microsoft.com/office/officeart/2005/8/layout/vList4#1"/>
  </dgm:cxnLst>
  <dgm:bg>
    <a:gradFill>
      <a:gsLst>
        <a:gs pos="0">
          <a:srgbClr val="5E9EFF">
            <a:lumMod val="27000"/>
            <a:alpha val="0"/>
          </a:srgbClr>
        </a:gs>
        <a:gs pos="39999">
          <a:srgbClr val="85C2FF"/>
        </a:gs>
        <a:gs pos="70000">
          <a:srgbClr val="C4D6EB"/>
        </a:gs>
        <a:gs pos="100000">
          <a:srgbClr val="FFEBFA"/>
        </a:gs>
      </a:gsLst>
      <a:lin ang="5400000" scaled="0"/>
    </a:gradFill>
  </dgm:bg>
  <dgm:whole>
    <a:ln>
      <a:solidFill>
        <a:schemeClr val="bg2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24DF95-1680-49F6-B93F-1A605CCA80F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84CE2A-8489-4100-9C2A-52D093BEAA7D}">
      <dgm:prSet phldrT="[Текст]"/>
      <dgm:spPr/>
      <dgm:t>
        <a:bodyPr/>
        <a:lstStyle/>
        <a:p>
          <a:r>
            <a:rPr lang="ru-RU" dirty="0" smtClean="0"/>
            <a:t>109 бюджетным учреждениям</a:t>
          </a:r>
          <a:endParaRPr lang="ru-RU" dirty="0"/>
        </a:p>
      </dgm:t>
    </dgm:pt>
    <dgm:pt modelId="{3244538D-5BA8-4EF4-887C-8DD6DEA19091}" type="parTrans" cxnId="{0CA21C34-A026-412D-A809-9BB176FEF709}">
      <dgm:prSet/>
      <dgm:spPr/>
      <dgm:t>
        <a:bodyPr/>
        <a:lstStyle/>
        <a:p>
          <a:endParaRPr lang="ru-RU"/>
        </a:p>
      </dgm:t>
    </dgm:pt>
    <dgm:pt modelId="{C9555B3C-8921-4352-B94D-BCDD790D64DE}" type="sibTrans" cxnId="{0CA21C34-A026-412D-A809-9BB176FEF709}">
      <dgm:prSet/>
      <dgm:spPr/>
      <dgm:t>
        <a:bodyPr/>
        <a:lstStyle/>
        <a:p>
          <a:endParaRPr lang="ru-RU"/>
        </a:p>
      </dgm:t>
    </dgm:pt>
    <dgm:pt modelId="{97A7E879-E9B0-4E66-87B3-481F5EE476B8}">
      <dgm:prSet phldrT="[Текст]"/>
      <dgm:spPr/>
      <dgm:t>
        <a:bodyPr/>
        <a:lstStyle/>
        <a:p>
          <a:r>
            <a:rPr lang="ru-RU" dirty="0" smtClean="0"/>
            <a:t>1 автономному учреждению</a:t>
          </a:r>
          <a:endParaRPr lang="ru-RU" dirty="0"/>
        </a:p>
      </dgm:t>
    </dgm:pt>
    <dgm:pt modelId="{71471A1D-0566-4FD6-AE32-702D315E4AE5}" type="parTrans" cxnId="{AB540FBF-D286-450E-A5E0-84C3A0DA5443}">
      <dgm:prSet/>
      <dgm:spPr/>
      <dgm:t>
        <a:bodyPr/>
        <a:lstStyle/>
        <a:p>
          <a:endParaRPr lang="ru-RU"/>
        </a:p>
      </dgm:t>
    </dgm:pt>
    <dgm:pt modelId="{0E548429-9C93-4FB3-9377-7606E54D20E4}" type="sibTrans" cxnId="{AB540FBF-D286-450E-A5E0-84C3A0DA5443}">
      <dgm:prSet/>
      <dgm:spPr/>
      <dgm:t>
        <a:bodyPr/>
        <a:lstStyle/>
        <a:p>
          <a:endParaRPr lang="ru-RU"/>
        </a:p>
      </dgm:t>
    </dgm:pt>
    <dgm:pt modelId="{B09DC87C-AA86-4E27-B630-C6D80837FA85}">
      <dgm:prSet phldrT="[Текст]"/>
      <dgm:spPr/>
      <dgm:t>
        <a:bodyPr/>
        <a:lstStyle/>
        <a:p>
          <a:r>
            <a:rPr lang="ru-RU" dirty="0" smtClean="0"/>
            <a:t>1 казенному учреждению</a:t>
          </a:r>
          <a:endParaRPr lang="ru-RU" dirty="0"/>
        </a:p>
      </dgm:t>
    </dgm:pt>
    <dgm:pt modelId="{242D0D02-22B8-449C-9F20-C98AC55D021B}" type="parTrans" cxnId="{F53343EF-83FD-429A-A399-322244168A81}">
      <dgm:prSet/>
      <dgm:spPr/>
      <dgm:t>
        <a:bodyPr/>
        <a:lstStyle/>
        <a:p>
          <a:endParaRPr lang="ru-RU"/>
        </a:p>
      </dgm:t>
    </dgm:pt>
    <dgm:pt modelId="{21219001-3DA1-4341-9740-44FBE850C767}" type="sibTrans" cxnId="{F53343EF-83FD-429A-A399-322244168A81}">
      <dgm:prSet/>
      <dgm:spPr/>
      <dgm:t>
        <a:bodyPr/>
        <a:lstStyle/>
        <a:p>
          <a:endParaRPr lang="ru-RU"/>
        </a:p>
      </dgm:t>
    </dgm:pt>
    <dgm:pt modelId="{194334A9-C38B-408F-9874-367E2151EA35}">
      <dgm:prSet phldrT="[Текст]"/>
      <dgm:spPr/>
      <dgm:t>
        <a:bodyPr/>
        <a:lstStyle/>
        <a:p>
          <a:r>
            <a:rPr lang="ru-RU" dirty="0" smtClean="0"/>
            <a:t>8 органам власти (органы местного самоуправления).</a:t>
          </a:r>
          <a:endParaRPr lang="ru-RU" dirty="0"/>
        </a:p>
      </dgm:t>
    </dgm:pt>
    <dgm:pt modelId="{EDC0A0F5-2D6A-4EB8-A21F-A420C98CFB76}" type="parTrans" cxnId="{65B5635C-B4E4-4BA2-AA4A-36F2F7AFACDB}">
      <dgm:prSet/>
      <dgm:spPr/>
      <dgm:t>
        <a:bodyPr/>
        <a:lstStyle/>
        <a:p>
          <a:endParaRPr lang="ru-RU"/>
        </a:p>
      </dgm:t>
    </dgm:pt>
    <dgm:pt modelId="{E4A752A0-370D-4B4A-890C-D9F44526DE46}" type="sibTrans" cxnId="{65B5635C-B4E4-4BA2-AA4A-36F2F7AFACDB}">
      <dgm:prSet/>
      <dgm:spPr/>
      <dgm:t>
        <a:bodyPr/>
        <a:lstStyle/>
        <a:p>
          <a:endParaRPr lang="ru-RU"/>
        </a:p>
      </dgm:t>
    </dgm:pt>
    <dgm:pt modelId="{5C58E04B-7E0B-4CAE-96F2-E3A7BAEE9F9F}" type="pres">
      <dgm:prSet presAssocID="{BE24DF95-1680-49F6-B93F-1A605CCA80F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A35AD15-E2A4-4CCF-8B4D-CC82BC2C24E5}" type="pres">
      <dgm:prSet presAssocID="{BE24DF95-1680-49F6-B93F-1A605CCA80F5}" presName="Name1" presStyleCnt="0"/>
      <dgm:spPr/>
    </dgm:pt>
    <dgm:pt modelId="{780F16F8-84F9-4AB5-9519-4234DC0565FF}" type="pres">
      <dgm:prSet presAssocID="{BE24DF95-1680-49F6-B93F-1A605CCA80F5}" presName="cycle" presStyleCnt="0"/>
      <dgm:spPr/>
    </dgm:pt>
    <dgm:pt modelId="{2A4610DD-2910-43AA-A0B8-0DDD8BB5C9FA}" type="pres">
      <dgm:prSet presAssocID="{BE24DF95-1680-49F6-B93F-1A605CCA80F5}" presName="srcNode" presStyleLbl="node1" presStyleIdx="0" presStyleCnt="4"/>
      <dgm:spPr/>
    </dgm:pt>
    <dgm:pt modelId="{7A1D7911-C9AF-4A36-B3DB-53FDB911E346}" type="pres">
      <dgm:prSet presAssocID="{BE24DF95-1680-49F6-B93F-1A605CCA80F5}" presName="conn" presStyleLbl="parChTrans1D2" presStyleIdx="0" presStyleCnt="1"/>
      <dgm:spPr/>
      <dgm:t>
        <a:bodyPr/>
        <a:lstStyle/>
        <a:p>
          <a:endParaRPr lang="ru-RU"/>
        </a:p>
      </dgm:t>
    </dgm:pt>
    <dgm:pt modelId="{014F33FA-A274-451D-A7D9-9861186979DD}" type="pres">
      <dgm:prSet presAssocID="{BE24DF95-1680-49F6-B93F-1A605CCA80F5}" presName="extraNode" presStyleLbl="node1" presStyleIdx="0" presStyleCnt="4"/>
      <dgm:spPr/>
    </dgm:pt>
    <dgm:pt modelId="{A1BC9CE4-CC12-42F0-956C-9F2FE2168089}" type="pres">
      <dgm:prSet presAssocID="{BE24DF95-1680-49F6-B93F-1A605CCA80F5}" presName="dstNode" presStyleLbl="node1" presStyleIdx="0" presStyleCnt="4"/>
      <dgm:spPr/>
    </dgm:pt>
    <dgm:pt modelId="{12194944-C87B-4B30-9D27-CC980B0AED9B}" type="pres">
      <dgm:prSet presAssocID="{2784CE2A-8489-4100-9C2A-52D093BEAA7D}" presName="text_1" presStyleLbl="node1" presStyleIdx="0" presStyleCnt="4" custScaleX="94508" custScaleY="90273" custLinFactNeighborX="-773" custLinFactNeighborY="-461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C0FF8C-5432-4B74-968E-60A02E756068}" type="pres">
      <dgm:prSet presAssocID="{2784CE2A-8489-4100-9C2A-52D093BEAA7D}" presName="accent_1" presStyleCnt="0"/>
      <dgm:spPr/>
    </dgm:pt>
    <dgm:pt modelId="{87D01C8E-89AC-4678-A616-E063967A2C43}" type="pres">
      <dgm:prSet presAssocID="{2784CE2A-8489-4100-9C2A-52D093BEAA7D}" presName="accentRepeatNode" presStyleLbl="solidFgAcc1" presStyleIdx="0" presStyleCnt="4" custLinFactNeighborX="-5608" custLinFactNeighborY="-28539"/>
      <dgm:spPr/>
      <dgm:t>
        <a:bodyPr/>
        <a:lstStyle/>
        <a:p>
          <a:endParaRPr lang="ru-RU"/>
        </a:p>
      </dgm:t>
    </dgm:pt>
    <dgm:pt modelId="{500D950B-EA9A-4BDE-A2EA-09560D549886}" type="pres">
      <dgm:prSet presAssocID="{97A7E879-E9B0-4E66-87B3-481F5EE476B8}" presName="text_2" presStyleLbl="node1" presStyleIdx="1" presStyleCnt="4" custLinFactNeighborX="1661" custLinFactNeighborY="-66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A549DD-BBD4-458E-B58F-BA65F842B2A4}" type="pres">
      <dgm:prSet presAssocID="{97A7E879-E9B0-4E66-87B3-481F5EE476B8}" presName="accent_2" presStyleCnt="0"/>
      <dgm:spPr/>
    </dgm:pt>
    <dgm:pt modelId="{1A2A0182-D451-49F5-A06F-2C558883F15C}" type="pres">
      <dgm:prSet presAssocID="{97A7E879-E9B0-4E66-87B3-481F5EE476B8}" presName="accentRepeatNode" presStyleLbl="solidFgAcc1" presStyleIdx="1" presStyleCnt="4" custLinFactNeighborX="-12497" custLinFactNeighborY="-43132"/>
      <dgm:spPr/>
      <dgm:t>
        <a:bodyPr/>
        <a:lstStyle/>
        <a:p>
          <a:endParaRPr lang="ru-RU"/>
        </a:p>
      </dgm:t>
    </dgm:pt>
    <dgm:pt modelId="{ACD6A8D7-D400-4739-BFE8-9E7C4E6DD0BD}" type="pres">
      <dgm:prSet presAssocID="{B09DC87C-AA86-4E27-B630-C6D80837FA85}" presName="text_3" presStyleLbl="node1" presStyleIdx="2" presStyleCnt="4" custLinFactNeighborX="5598" custLinFactNeighborY="-321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B85170-C157-4174-B018-B745A1F4AB36}" type="pres">
      <dgm:prSet presAssocID="{B09DC87C-AA86-4E27-B630-C6D80837FA85}" presName="accent_3" presStyleCnt="0"/>
      <dgm:spPr/>
    </dgm:pt>
    <dgm:pt modelId="{BBF03FB7-B208-4D98-91B5-F8D1B3C0F9BA}" type="pres">
      <dgm:prSet presAssocID="{B09DC87C-AA86-4E27-B630-C6D80837FA85}" presName="accentRepeatNode" presStyleLbl="solidFgAcc1" presStyleIdx="2" presStyleCnt="4" custLinFactNeighborX="3084" custLinFactNeighborY="-30113"/>
      <dgm:spPr/>
    </dgm:pt>
    <dgm:pt modelId="{A7F2B880-6CDB-46DA-8EE8-038755C4A615}" type="pres">
      <dgm:prSet presAssocID="{194334A9-C38B-408F-9874-367E2151EA35}" presName="text_4" presStyleLbl="node1" presStyleIdx="3" presStyleCnt="4" custLinFactNeighborX="5591" custLinFactNeighborY="4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ED5901-6ABD-4329-9637-4BF73FEB0074}" type="pres">
      <dgm:prSet presAssocID="{194334A9-C38B-408F-9874-367E2151EA35}" presName="accent_4" presStyleCnt="0"/>
      <dgm:spPr/>
    </dgm:pt>
    <dgm:pt modelId="{471A88BD-803D-4A3D-9608-4128308356BB}" type="pres">
      <dgm:prSet presAssocID="{194334A9-C38B-408F-9874-367E2151EA35}" presName="accentRepeatNode" presStyleLbl="solidFgAcc1" presStyleIdx="3" presStyleCnt="4"/>
      <dgm:spPr/>
    </dgm:pt>
  </dgm:ptLst>
  <dgm:cxnLst>
    <dgm:cxn modelId="{5DA929E6-C407-4C67-AE47-30B8F0F8E4B2}" type="presOf" srcId="{97A7E879-E9B0-4E66-87B3-481F5EE476B8}" destId="{500D950B-EA9A-4BDE-A2EA-09560D549886}" srcOrd="0" destOrd="0" presId="urn:microsoft.com/office/officeart/2008/layout/VerticalCurvedList"/>
    <dgm:cxn modelId="{F53343EF-83FD-429A-A399-322244168A81}" srcId="{BE24DF95-1680-49F6-B93F-1A605CCA80F5}" destId="{B09DC87C-AA86-4E27-B630-C6D80837FA85}" srcOrd="2" destOrd="0" parTransId="{242D0D02-22B8-449C-9F20-C98AC55D021B}" sibTransId="{21219001-3DA1-4341-9740-44FBE850C767}"/>
    <dgm:cxn modelId="{65B5635C-B4E4-4BA2-AA4A-36F2F7AFACDB}" srcId="{BE24DF95-1680-49F6-B93F-1A605CCA80F5}" destId="{194334A9-C38B-408F-9874-367E2151EA35}" srcOrd="3" destOrd="0" parTransId="{EDC0A0F5-2D6A-4EB8-A21F-A420C98CFB76}" sibTransId="{E4A752A0-370D-4B4A-890C-D9F44526DE46}"/>
    <dgm:cxn modelId="{D34CD7FE-97FC-48DD-AB1E-99F32F8D851C}" type="presOf" srcId="{BE24DF95-1680-49F6-B93F-1A605CCA80F5}" destId="{5C58E04B-7E0B-4CAE-96F2-E3A7BAEE9F9F}" srcOrd="0" destOrd="0" presId="urn:microsoft.com/office/officeart/2008/layout/VerticalCurvedList"/>
    <dgm:cxn modelId="{264F9A60-7817-4247-9D37-C57088EEE287}" type="presOf" srcId="{B09DC87C-AA86-4E27-B630-C6D80837FA85}" destId="{ACD6A8D7-D400-4739-BFE8-9E7C4E6DD0BD}" srcOrd="0" destOrd="0" presId="urn:microsoft.com/office/officeart/2008/layout/VerticalCurvedList"/>
    <dgm:cxn modelId="{662C8A24-91B4-49B6-83BB-E1BA486BEF2B}" type="presOf" srcId="{C9555B3C-8921-4352-B94D-BCDD790D64DE}" destId="{7A1D7911-C9AF-4A36-B3DB-53FDB911E346}" srcOrd="0" destOrd="0" presId="urn:microsoft.com/office/officeart/2008/layout/VerticalCurvedList"/>
    <dgm:cxn modelId="{75C46045-31F5-4CAE-8F30-CA93263BADFC}" type="presOf" srcId="{194334A9-C38B-408F-9874-367E2151EA35}" destId="{A7F2B880-6CDB-46DA-8EE8-038755C4A615}" srcOrd="0" destOrd="0" presId="urn:microsoft.com/office/officeart/2008/layout/VerticalCurvedList"/>
    <dgm:cxn modelId="{0CA21C34-A026-412D-A809-9BB176FEF709}" srcId="{BE24DF95-1680-49F6-B93F-1A605CCA80F5}" destId="{2784CE2A-8489-4100-9C2A-52D093BEAA7D}" srcOrd="0" destOrd="0" parTransId="{3244538D-5BA8-4EF4-887C-8DD6DEA19091}" sibTransId="{C9555B3C-8921-4352-B94D-BCDD790D64DE}"/>
    <dgm:cxn modelId="{AB540FBF-D286-450E-A5E0-84C3A0DA5443}" srcId="{BE24DF95-1680-49F6-B93F-1A605CCA80F5}" destId="{97A7E879-E9B0-4E66-87B3-481F5EE476B8}" srcOrd="1" destOrd="0" parTransId="{71471A1D-0566-4FD6-AE32-702D315E4AE5}" sibTransId="{0E548429-9C93-4FB3-9377-7606E54D20E4}"/>
    <dgm:cxn modelId="{9019ED51-0FA9-4E90-9E49-892FE14B265D}" type="presOf" srcId="{2784CE2A-8489-4100-9C2A-52D093BEAA7D}" destId="{12194944-C87B-4B30-9D27-CC980B0AED9B}" srcOrd="0" destOrd="0" presId="urn:microsoft.com/office/officeart/2008/layout/VerticalCurvedList"/>
    <dgm:cxn modelId="{165E9CC9-D0A5-4DDE-902D-0B4F675F28A7}" type="presParOf" srcId="{5C58E04B-7E0B-4CAE-96F2-E3A7BAEE9F9F}" destId="{9A35AD15-E2A4-4CCF-8B4D-CC82BC2C24E5}" srcOrd="0" destOrd="0" presId="urn:microsoft.com/office/officeart/2008/layout/VerticalCurvedList"/>
    <dgm:cxn modelId="{6B345CF8-4C00-4E4A-B8FB-FEAA468F6CA5}" type="presParOf" srcId="{9A35AD15-E2A4-4CCF-8B4D-CC82BC2C24E5}" destId="{780F16F8-84F9-4AB5-9519-4234DC0565FF}" srcOrd="0" destOrd="0" presId="urn:microsoft.com/office/officeart/2008/layout/VerticalCurvedList"/>
    <dgm:cxn modelId="{0C7071DD-202A-4E43-B23B-2D0B34E962FB}" type="presParOf" srcId="{780F16F8-84F9-4AB5-9519-4234DC0565FF}" destId="{2A4610DD-2910-43AA-A0B8-0DDD8BB5C9FA}" srcOrd="0" destOrd="0" presId="urn:microsoft.com/office/officeart/2008/layout/VerticalCurvedList"/>
    <dgm:cxn modelId="{6DC140C5-5E2D-4F66-95D7-EB75A68922E1}" type="presParOf" srcId="{780F16F8-84F9-4AB5-9519-4234DC0565FF}" destId="{7A1D7911-C9AF-4A36-B3DB-53FDB911E346}" srcOrd="1" destOrd="0" presId="urn:microsoft.com/office/officeart/2008/layout/VerticalCurvedList"/>
    <dgm:cxn modelId="{0A101368-BBF2-4699-8C1D-A6D0881CA754}" type="presParOf" srcId="{780F16F8-84F9-4AB5-9519-4234DC0565FF}" destId="{014F33FA-A274-451D-A7D9-9861186979DD}" srcOrd="2" destOrd="0" presId="urn:microsoft.com/office/officeart/2008/layout/VerticalCurvedList"/>
    <dgm:cxn modelId="{49376495-B1A4-4E01-AF25-FAE8D7BE92EF}" type="presParOf" srcId="{780F16F8-84F9-4AB5-9519-4234DC0565FF}" destId="{A1BC9CE4-CC12-42F0-956C-9F2FE2168089}" srcOrd="3" destOrd="0" presId="urn:microsoft.com/office/officeart/2008/layout/VerticalCurvedList"/>
    <dgm:cxn modelId="{6F4887B1-7602-4310-A787-F92EF3C3C897}" type="presParOf" srcId="{9A35AD15-E2A4-4CCF-8B4D-CC82BC2C24E5}" destId="{12194944-C87B-4B30-9D27-CC980B0AED9B}" srcOrd="1" destOrd="0" presId="urn:microsoft.com/office/officeart/2008/layout/VerticalCurvedList"/>
    <dgm:cxn modelId="{BC51E103-CC52-4569-96EB-03951F81A9FD}" type="presParOf" srcId="{9A35AD15-E2A4-4CCF-8B4D-CC82BC2C24E5}" destId="{E1C0FF8C-5432-4B74-968E-60A02E756068}" srcOrd="2" destOrd="0" presId="urn:microsoft.com/office/officeart/2008/layout/VerticalCurvedList"/>
    <dgm:cxn modelId="{5A47BB5C-9B24-432A-B9AE-E03C78D30BEC}" type="presParOf" srcId="{E1C0FF8C-5432-4B74-968E-60A02E756068}" destId="{87D01C8E-89AC-4678-A616-E063967A2C43}" srcOrd="0" destOrd="0" presId="urn:microsoft.com/office/officeart/2008/layout/VerticalCurvedList"/>
    <dgm:cxn modelId="{D0F562B1-4BB3-4693-9CA2-ED508E132571}" type="presParOf" srcId="{9A35AD15-E2A4-4CCF-8B4D-CC82BC2C24E5}" destId="{500D950B-EA9A-4BDE-A2EA-09560D549886}" srcOrd="3" destOrd="0" presId="urn:microsoft.com/office/officeart/2008/layout/VerticalCurvedList"/>
    <dgm:cxn modelId="{6E236C2B-6E43-4094-9AC0-62DB5419D443}" type="presParOf" srcId="{9A35AD15-E2A4-4CCF-8B4D-CC82BC2C24E5}" destId="{8FA549DD-BBD4-458E-B58F-BA65F842B2A4}" srcOrd="4" destOrd="0" presId="urn:microsoft.com/office/officeart/2008/layout/VerticalCurvedList"/>
    <dgm:cxn modelId="{7DC71987-D87E-42E5-ADD2-DA95BC85023F}" type="presParOf" srcId="{8FA549DD-BBD4-458E-B58F-BA65F842B2A4}" destId="{1A2A0182-D451-49F5-A06F-2C558883F15C}" srcOrd="0" destOrd="0" presId="urn:microsoft.com/office/officeart/2008/layout/VerticalCurvedList"/>
    <dgm:cxn modelId="{2EFD44AD-1CC6-4ABB-9F64-332742FDF124}" type="presParOf" srcId="{9A35AD15-E2A4-4CCF-8B4D-CC82BC2C24E5}" destId="{ACD6A8D7-D400-4739-BFE8-9E7C4E6DD0BD}" srcOrd="5" destOrd="0" presId="urn:microsoft.com/office/officeart/2008/layout/VerticalCurvedList"/>
    <dgm:cxn modelId="{A9D8EAB6-4381-448F-82C7-7B0324D32F8E}" type="presParOf" srcId="{9A35AD15-E2A4-4CCF-8B4D-CC82BC2C24E5}" destId="{7FB85170-C157-4174-B018-B745A1F4AB36}" srcOrd="6" destOrd="0" presId="urn:microsoft.com/office/officeart/2008/layout/VerticalCurvedList"/>
    <dgm:cxn modelId="{1491189A-59A8-41A8-B8AF-294051068756}" type="presParOf" srcId="{7FB85170-C157-4174-B018-B745A1F4AB36}" destId="{BBF03FB7-B208-4D98-91B5-F8D1B3C0F9BA}" srcOrd="0" destOrd="0" presId="urn:microsoft.com/office/officeart/2008/layout/VerticalCurvedList"/>
    <dgm:cxn modelId="{5A74803D-1097-45BC-BF32-D0B70719C91E}" type="presParOf" srcId="{9A35AD15-E2A4-4CCF-8B4D-CC82BC2C24E5}" destId="{A7F2B880-6CDB-46DA-8EE8-038755C4A615}" srcOrd="7" destOrd="0" presId="urn:microsoft.com/office/officeart/2008/layout/VerticalCurvedList"/>
    <dgm:cxn modelId="{AA39B39A-D9DC-4193-AF13-ECED787A0DC5}" type="presParOf" srcId="{9A35AD15-E2A4-4CCF-8B4D-CC82BC2C24E5}" destId="{74ED5901-6ABD-4329-9637-4BF73FEB0074}" srcOrd="8" destOrd="0" presId="urn:microsoft.com/office/officeart/2008/layout/VerticalCurvedList"/>
    <dgm:cxn modelId="{6193843A-1869-4573-A63F-91DDDA0FC616}" type="presParOf" srcId="{74ED5901-6ABD-4329-9637-4BF73FEB0074}" destId="{471A88BD-803D-4A3D-9608-4128308356B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DF2CE1-8A80-433B-AB83-60CDA8496ED8}" type="doc">
      <dgm:prSet loTypeId="urn:microsoft.com/office/officeart/2005/8/layout/pyramid2" loCatId="pyramid" qsTypeId="urn:microsoft.com/office/officeart/2005/8/quickstyle/3d4" qsCatId="3D" csTypeId="urn:microsoft.com/office/officeart/2005/8/colors/accent1_2" csCatId="accent1" phldr="1"/>
      <dgm:spPr/>
    </dgm:pt>
    <dgm:pt modelId="{60625B66-1DDC-41C4-83D4-91B91AC6A03C}">
      <dgm:prSet phldrT="[Текст]"/>
      <dgm:spPr/>
      <dgm:t>
        <a:bodyPr/>
        <a:lstStyle/>
        <a:p>
          <a:r>
            <a:rPr lang="ru-RU" dirty="0" smtClean="0">
              <a:solidFill>
                <a:srgbClr val="FF00FF"/>
              </a:solidFill>
            </a:rPr>
            <a:t>35,8 млн. рублей – поступления от приносящей доход деятельности</a:t>
          </a:r>
        </a:p>
      </dgm:t>
    </dgm:pt>
    <dgm:pt modelId="{5D4C866A-64B4-40B9-85F7-5B365D8999FA}" type="parTrans" cxnId="{89E5D4AB-2D01-45F7-9A9C-7369C3A4C649}">
      <dgm:prSet/>
      <dgm:spPr/>
      <dgm:t>
        <a:bodyPr/>
        <a:lstStyle/>
        <a:p>
          <a:endParaRPr lang="ru-RU"/>
        </a:p>
      </dgm:t>
    </dgm:pt>
    <dgm:pt modelId="{FC3070EA-A8B6-47D7-890C-EE17B5BE9349}" type="sibTrans" cxnId="{89E5D4AB-2D01-45F7-9A9C-7369C3A4C649}">
      <dgm:prSet/>
      <dgm:spPr/>
      <dgm:t>
        <a:bodyPr/>
        <a:lstStyle/>
        <a:p>
          <a:endParaRPr lang="ru-RU"/>
        </a:p>
      </dgm:t>
    </dgm:pt>
    <dgm:pt modelId="{524DB1A4-7655-4561-A99E-3D2563DA22F9}">
      <dgm:prSet phldrT="[Текст]"/>
      <dgm:spPr/>
      <dgm:t>
        <a:bodyPr/>
        <a:lstStyle/>
        <a:p>
          <a:r>
            <a:rPr lang="ru-RU" dirty="0" smtClean="0">
              <a:solidFill>
                <a:srgbClr val="FF00FF"/>
              </a:solidFill>
            </a:rPr>
            <a:t>44,5 млн. рублей – средства бюджета </a:t>
          </a:r>
          <a:endParaRPr lang="ru-RU" dirty="0">
            <a:solidFill>
              <a:srgbClr val="FF00FF"/>
            </a:solidFill>
          </a:endParaRPr>
        </a:p>
      </dgm:t>
    </dgm:pt>
    <dgm:pt modelId="{C0E23939-7A5B-41F5-B324-8AE9575EEAD6}" type="parTrans" cxnId="{6EF77364-63D6-449E-AF6F-C10DCDDCFCD4}">
      <dgm:prSet/>
      <dgm:spPr/>
      <dgm:t>
        <a:bodyPr/>
        <a:lstStyle/>
        <a:p>
          <a:endParaRPr lang="ru-RU"/>
        </a:p>
      </dgm:t>
    </dgm:pt>
    <dgm:pt modelId="{042096A3-317A-44E3-8B06-F2F17AFC8C48}" type="sibTrans" cxnId="{6EF77364-63D6-449E-AF6F-C10DCDDCFCD4}">
      <dgm:prSet/>
      <dgm:spPr/>
      <dgm:t>
        <a:bodyPr/>
        <a:lstStyle/>
        <a:p>
          <a:endParaRPr lang="ru-RU"/>
        </a:p>
      </dgm:t>
    </dgm:pt>
    <dgm:pt modelId="{09B26EA2-EE44-438E-B5EB-F1CC80A68EE8}">
      <dgm:prSet phldrT="[Текст]"/>
      <dgm:spPr/>
      <dgm:t>
        <a:bodyPr/>
        <a:lstStyle/>
        <a:p>
          <a:r>
            <a:rPr lang="ru-RU" dirty="0" smtClean="0">
              <a:solidFill>
                <a:srgbClr val="FF00FF"/>
              </a:solidFill>
            </a:rPr>
            <a:t>фонда обязательного медицинского страхования –</a:t>
          </a:r>
        </a:p>
        <a:p>
          <a:r>
            <a:rPr lang="ru-RU" dirty="0" smtClean="0">
              <a:solidFill>
                <a:srgbClr val="FF00FF"/>
              </a:solidFill>
            </a:rPr>
            <a:t> 459,6 млн. рублей</a:t>
          </a:r>
          <a:r>
            <a:rPr lang="ru-RU" dirty="0" smtClean="0"/>
            <a:t>.</a:t>
          </a:r>
          <a:endParaRPr lang="ru-RU" dirty="0"/>
        </a:p>
      </dgm:t>
    </dgm:pt>
    <dgm:pt modelId="{E378B20D-3B0B-48EF-8BAF-B8DA6B311555}" type="parTrans" cxnId="{D53921CA-C3E7-40B7-B3CF-DDF81CAAFBFE}">
      <dgm:prSet/>
      <dgm:spPr/>
      <dgm:t>
        <a:bodyPr/>
        <a:lstStyle/>
        <a:p>
          <a:endParaRPr lang="ru-RU"/>
        </a:p>
      </dgm:t>
    </dgm:pt>
    <dgm:pt modelId="{6F66D1C4-832E-4180-8E5A-51DA20F10CC8}" type="sibTrans" cxnId="{D53921CA-C3E7-40B7-B3CF-DDF81CAAFBFE}">
      <dgm:prSet/>
      <dgm:spPr/>
      <dgm:t>
        <a:bodyPr/>
        <a:lstStyle/>
        <a:p>
          <a:endParaRPr lang="ru-RU"/>
        </a:p>
      </dgm:t>
    </dgm:pt>
    <dgm:pt modelId="{CC84F1A3-6CB7-4C05-99C5-BCEFD422727D}" type="pres">
      <dgm:prSet presAssocID="{2DDF2CE1-8A80-433B-AB83-60CDA8496ED8}" presName="compositeShape" presStyleCnt="0">
        <dgm:presLayoutVars>
          <dgm:dir/>
          <dgm:resizeHandles/>
        </dgm:presLayoutVars>
      </dgm:prSet>
      <dgm:spPr/>
    </dgm:pt>
    <dgm:pt modelId="{FFA365E7-3C9A-4869-8BB6-48B034E29F9F}" type="pres">
      <dgm:prSet presAssocID="{2DDF2CE1-8A80-433B-AB83-60CDA8496ED8}" presName="pyramid" presStyleLbl="node1" presStyleIdx="0" presStyleCnt="1" custLinFactNeighborX="-55453" custLinFactNeighborY="10920"/>
      <dgm:spPr/>
    </dgm:pt>
    <dgm:pt modelId="{4F004288-8940-47FA-9EB2-315EBA40DA7A}" type="pres">
      <dgm:prSet presAssocID="{2DDF2CE1-8A80-433B-AB83-60CDA8496ED8}" presName="theList" presStyleCnt="0"/>
      <dgm:spPr/>
    </dgm:pt>
    <dgm:pt modelId="{B2E4D717-3EDB-4553-9A03-D63B9DC7BA8F}" type="pres">
      <dgm:prSet presAssocID="{60625B66-1DDC-41C4-83D4-91B91AC6A03C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CCFE43-459D-4BF4-9032-C6C86CC898F4}" type="pres">
      <dgm:prSet presAssocID="{60625B66-1DDC-41C4-83D4-91B91AC6A03C}" presName="aSpace" presStyleCnt="0"/>
      <dgm:spPr/>
    </dgm:pt>
    <dgm:pt modelId="{1536ABB8-DD3B-468F-89ED-6B7542EF7ED9}" type="pres">
      <dgm:prSet presAssocID="{524DB1A4-7655-4561-A99E-3D2563DA22F9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F3D5CC-A221-48A7-BB25-8591A309819D}" type="pres">
      <dgm:prSet presAssocID="{524DB1A4-7655-4561-A99E-3D2563DA22F9}" presName="aSpace" presStyleCnt="0"/>
      <dgm:spPr/>
    </dgm:pt>
    <dgm:pt modelId="{DED00FA5-98C4-4880-A80F-28011B8CC6A4}" type="pres">
      <dgm:prSet presAssocID="{09B26EA2-EE44-438E-B5EB-F1CC80A68EE8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2A0F6D-D996-4904-BD2D-12D3D495477F}" type="pres">
      <dgm:prSet presAssocID="{09B26EA2-EE44-438E-B5EB-F1CC80A68EE8}" presName="aSpace" presStyleCnt="0"/>
      <dgm:spPr/>
    </dgm:pt>
  </dgm:ptLst>
  <dgm:cxnLst>
    <dgm:cxn modelId="{8D8AD863-2323-4A9E-9BD1-E5C7A590875E}" type="presOf" srcId="{60625B66-1DDC-41C4-83D4-91B91AC6A03C}" destId="{B2E4D717-3EDB-4553-9A03-D63B9DC7BA8F}" srcOrd="0" destOrd="0" presId="urn:microsoft.com/office/officeart/2005/8/layout/pyramid2"/>
    <dgm:cxn modelId="{6EF77364-63D6-449E-AF6F-C10DCDDCFCD4}" srcId="{2DDF2CE1-8A80-433B-AB83-60CDA8496ED8}" destId="{524DB1A4-7655-4561-A99E-3D2563DA22F9}" srcOrd="1" destOrd="0" parTransId="{C0E23939-7A5B-41F5-B324-8AE9575EEAD6}" sibTransId="{042096A3-317A-44E3-8B06-F2F17AFC8C48}"/>
    <dgm:cxn modelId="{213A0747-8AEF-4953-A4E8-5538C1BE9F13}" type="presOf" srcId="{524DB1A4-7655-4561-A99E-3D2563DA22F9}" destId="{1536ABB8-DD3B-468F-89ED-6B7542EF7ED9}" srcOrd="0" destOrd="0" presId="urn:microsoft.com/office/officeart/2005/8/layout/pyramid2"/>
    <dgm:cxn modelId="{D53921CA-C3E7-40B7-B3CF-DDF81CAAFBFE}" srcId="{2DDF2CE1-8A80-433B-AB83-60CDA8496ED8}" destId="{09B26EA2-EE44-438E-B5EB-F1CC80A68EE8}" srcOrd="2" destOrd="0" parTransId="{E378B20D-3B0B-48EF-8BAF-B8DA6B311555}" sibTransId="{6F66D1C4-832E-4180-8E5A-51DA20F10CC8}"/>
    <dgm:cxn modelId="{89E5D4AB-2D01-45F7-9A9C-7369C3A4C649}" srcId="{2DDF2CE1-8A80-433B-AB83-60CDA8496ED8}" destId="{60625B66-1DDC-41C4-83D4-91B91AC6A03C}" srcOrd="0" destOrd="0" parTransId="{5D4C866A-64B4-40B9-85F7-5B365D8999FA}" sibTransId="{FC3070EA-A8B6-47D7-890C-EE17B5BE9349}"/>
    <dgm:cxn modelId="{5F7CDFDA-387C-4CDC-927A-2D1D1473508B}" type="presOf" srcId="{2DDF2CE1-8A80-433B-AB83-60CDA8496ED8}" destId="{CC84F1A3-6CB7-4C05-99C5-BCEFD422727D}" srcOrd="0" destOrd="0" presId="urn:microsoft.com/office/officeart/2005/8/layout/pyramid2"/>
    <dgm:cxn modelId="{680D4455-9176-4364-88B8-6BECAE0E474C}" type="presOf" srcId="{09B26EA2-EE44-438E-B5EB-F1CC80A68EE8}" destId="{DED00FA5-98C4-4880-A80F-28011B8CC6A4}" srcOrd="0" destOrd="0" presId="urn:microsoft.com/office/officeart/2005/8/layout/pyramid2"/>
    <dgm:cxn modelId="{8CDE5742-4BC3-4756-80F5-6D65A09F607F}" type="presParOf" srcId="{CC84F1A3-6CB7-4C05-99C5-BCEFD422727D}" destId="{FFA365E7-3C9A-4869-8BB6-48B034E29F9F}" srcOrd="0" destOrd="0" presId="urn:microsoft.com/office/officeart/2005/8/layout/pyramid2"/>
    <dgm:cxn modelId="{9F87BF91-0CD5-46F8-9F1E-A314A62384A4}" type="presParOf" srcId="{CC84F1A3-6CB7-4C05-99C5-BCEFD422727D}" destId="{4F004288-8940-47FA-9EB2-315EBA40DA7A}" srcOrd="1" destOrd="0" presId="urn:microsoft.com/office/officeart/2005/8/layout/pyramid2"/>
    <dgm:cxn modelId="{D754D1EE-F944-4092-B691-0AA54592B73A}" type="presParOf" srcId="{4F004288-8940-47FA-9EB2-315EBA40DA7A}" destId="{B2E4D717-3EDB-4553-9A03-D63B9DC7BA8F}" srcOrd="0" destOrd="0" presId="urn:microsoft.com/office/officeart/2005/8/layout/pyramid2"/>
    <dgm:cxn modelId="{2AA6EC6B-A446-42B1-8741-D95B73F29A7A}" type="presParOf" srcId="{4F004288-8940-47FA-9EB2-315EBA40DA7A}" destId="{3FCCFE43-459D-4BF4-9032-C6C86CC898F4}" srcOrd="1" destOrd="0" presId="urn:microsoft.com/office/officeart/2005/8/layout/pyramid2"/>
    <dgm:cxn modelId="{499E74FF-E10E-4626-9E39-3B23823C926F}" type="presParOf" srcId="{4F004288-8940-47FA-9EB2-315EBA40DA7A}" destId="{1536ABB8-DD3B-468F-89ED-6B7542EF7ED9}" srcOrd="2" destOrd="0" presId="urn:microsoft.com/office/officeart/2005/8/layout/pyramid2"/>
    <dgm:cxn modelId="{C9CD37C6-5E39-40F7-AAEC-5A5AE5C6BBDC}" type="presParOf" srcId="{4F004288-8940-47FA-9EB2-315EBA40DA7A}" destId="{42F3D5CC-A221-48A7-BB25-8591A309819D}" srcOrd="3" destOrd="0" presId="urn:microsoft.com/office/officeart/2005/8/layout/pyramid2"/>
    <dgm:cxn modelId="{33935F16-D32A-4192-8F2D-166885F1742B}" type="presParOf" srcId="{4F004288-8940-47FA-9EB2-315EBA40DA7A}" destId="{DED00FA5-98C4-4880-A80F-28011B8CC6A4}" srcOrd="4" destOrd="0" presId="urn:microsoft.com/office/officeart/2005/8/layout/pyramid2"/>
    <dgm:cxn modelId="{25848BDC-75C7-4FB0-8AA6-604BD26210EA}" type="presParOf" srcId="{4F004288-8940-47FA-9EB2-315EBA40DA7A}" destId="{762A0F6D-D996-4904-BD2D-12D3D495477F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7474108-9DBC-4144-A2A7-C764113088BA}" type="doc">
      <dgm:prSet loTypeId="urn:microsoft.com/office/officeart/2005/8/layout/default#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D92464-49DF-4936-9E5D-90CCE9A1B3B3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Финансовое обеспечение отделений сестринского ухода на базе амбулаторий с. </a:t>
          </a:r>
          <a:r>
            <a:rPr lang="ru-RU" sz="15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Литвиновка</a:t>
          </a:r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и р.п. Шолоховский – </a:t>
          </a:r>
        </a:p>
        <a:p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11,0 млн. рублей</a:t>
          </a:r>
          <a:endParaRPr lang="ru-RU" sz="1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EC900C5-9F0B-441C-8C15-459197AFA9F6}" type="parTrans" cxnId="{1BCC0E0F-3C39-42EF-97CA-188689F1792F}">
      <dgm:prSet/>
      <dgm:spPr/>
      <dgm:t>
        <a:bodyPr/>
        <a:lstStyle/>
        <a:p>
          <a:endParaRPr lang="ru-RU"/>
        </a:p>
      </dgm:t>
    </dgm:pt>
    <dgm:pt modelId="{EA46AAC6-9CC0-44FC-ABDF-6FE62089F7C2}" type="sibTrans" cxnId="{1BCC0E0F-3C39-42EF-97CA-188689F1792F}">
      <dgm:prSet/>
      <dgm:spPr/>
      <dgm:t>
        <a:bodyPr/>
        <a:lstStyle/>
        <a:p>
          <a:endParaRPr lang="ru-RU"/>
        </a:p>
      </dgm:t>
    </dgm:pt>
    <dgm:pt modelId="{AF4A232E-A14B-49E3-9556-67A763FFBC7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Финансирование </a:t>
          </a:r>
          <a:r>
            <a:rPr lang="ru-RU" sz="1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паталогоанатомического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отделения – 2,7млн. рублей: </a:t>
          </a: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на «безопасное материнство»; </a:t>
          </a: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«обезвреживание и утилизация мед. опасных отходов»; </a:t>
          </a: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«сахарный диабет»; </a:t>
          </a: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«предупреждение</a:t>
          </a: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ВИЧ – инфекций» и т.д.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496A85C-DA92-43F3-B869-6D39DEDC2E32}" type="parTrans" cxnId="{AAFC56D0-EC66-415E-917B-C7E8D4FDA01F}">
      <dgm:prSet/>
      <dgm:spPr/>
      <dgm:t>
        <a:bodyPr/>
        <a:lstStyle/>
        <a:p>
          <a:endParaRPr lang="ru-RU"/>
        </a:p>
      </dgm:t>
    </dgm:pt>
    <dgm:pt modelId="{A9F8F86C-AEC9-402F-8ECC-6C3D97A7656D}" type="sibTrans" cxnId="{AAFC56D0-EC66-415E-917B-C7E8D4FDA01F}">
      <dgm:prSet/>
      <dgm:spPr/>
      <dgm:t>
        <a:bodyPr/>
        <a:lstStyle/>
        <a:p>
          <a:endParaRPr lang="ru-RU"/>
        </a:p>
      </dgm:t>
    </dgm:pt>
    <dgm:pt modelId="{6C878905-33AC-4E12-9872-DCFF18C4EF27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Проведение</a:t>
          </a: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текущего ремонта, противопожарных  мероприятий, благоустройства территорий муниципальных учреждений здравоохранения – </a:t>
          </a: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2,6 млн. рублей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388A96-AFA9-437E-B852-0CA7E13C8B44}" type="parTrans" cxnId="{3C232EFE-209E-4AD7-A392-576CB9D8FCB5}">
      <dgm:prSet/>
      <dgm:spPr/>
      <dgm:t>
        <a:bodyPr/>
        <a:lstStyle/>
        <a:p>
          <a:endParaRPr lang="ru-RU"/>
        </a:p>
      </dgm:t>
    </dgm:pt>
    <dgm:pt modelId="{E5B6A31A-E7FE-41F0-AA17-0B0BF06A7B0F}" type="sibTrans" cxnId="{3C232EFE-209E-4AD7-A392-576CB9D8FCB5}">
      <dgm:prSet/>
      <dgm:spPr/>
      <dgm:t>
        <a:bodyPr/>
        <a:lstStyle/>
        <a:p>
          <a:endParaRPr lang="ru-RU"/>
        </a:p>
      </dgm:t>
    </dgm:pt>
    <dgm:pt modelId="{B805F6B4-45AE-42E6-B52A-C0378A380BC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Приобретение здания в муниципальную собственность под амбулаторию в п.Сосны МБУЗ БР «ЦРБ» – </a:t>
          </a:r>
        </a:p>
        <a:p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1,5 млн. рублей </a:t>
          </a:r>
          <a:endParaRPr lang="ru-RU" sz="1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6BE44A9-9566-4A09-93D1-E8A9DC0C3283}" type="parTrans" cxnId="{7ACB802B-C712-46DB-80B8-A3101FD0FF95}">
      <dgm:prSet/>
      <dgm:spPr/>
      <dgm:t>
        <a:bodyPr/>
        <a:lstStyle/>
        <a:p>
          <a:endParaRPr lang="ru-RU"/>
        </a:p>
      </dgm:t>
    </dgm:pt>
    <dgm:pt modelId="{12A96231-5051-459B-9546-600767ACE81E}" type="sibTrans" cxnId="{7ACB802B-C712-46DB-80B8-A3101FD0FF95}">
      <dgm:prSet/>
      <dgm:spPr/>
      <dgm:t>
        <a:bodyPr/>
        <a:lstStyle/>
        <a:p>
          <a:endParaRPr lang="ru-RU"/>
        </a:p>
      </dgm:t>
    </dgm:pt>
    <dgm:pt modelId="{C29B3536-2A99-4BD1-A2D6-5665687327D3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корректировку рабочего проекта «Завершение строительства медсанчасти п. Синегорский» </a:t>
          </a:r>
        </a:p>
        <a:p>
          <a:r>
            <a:rPr lang="ru-RU" sz="14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1,5 млн. рублей</a:t>
          </a:r>
          <a:endParaRPr lang="ru-RU" sz="1400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0329F6-9960-4BD5-A4C5-390EB52E4F36}" type="parTrans" cxnId="{4B1CA5B7-DF42-42DE-8F4E-E40A690A6F57}">
      <dgm:prSet/>
      <dgm:spPr/>
      <dgm:t>
        <a:bodyPr/>
        <a:lstStyle/>
        <a:p>
          <a:endParaRPr lang="ru-RU"/>
        </a:p>
      </dgm:t>
    </dgm:pt>
    <dgm:pt modelId="{6A6EE36E-2E34-400E-856E-266A73D0DFA7}" type="sibTrans" cxnId="{4B1CA5B7-DF42-42DE-8F4E-E40A690A6F57}">
      <dgm:prSet/>
      <dgm:spPr/>
      <dgm:t>
        <a:bodyPr/>
        <a:lstStyle/>
        <a:p>
          <a:endParaRPr lang="ru-RU"/>
        </a:p>
      </dgm:t>
    </dgm:pt>
    <dgm:pt modelId="{0E4D2A78-F066-44D0-A152-6F5610E56DF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изготовление пандусов в инфекционном отделении МБУЗ БР «ЦРБ» – 0,5 млн. рублей</a:t>
          </a:r>
          <a:r>
            <a:rPr lang="ru-RU" sz="1500" dirty="0" smtClean="0"/>
            <a:t>. </a:t>
          </a:r>
          <a:endParaRPr lang="ru-RU" sz="1500" dirty="0"/>
        </a:p>
      </dgm:t>
    </dgm:pt>
    <dgm:pt modelId="{5A7592BF-150E-4305-86DA-B4845EBC5722}" type="parTrans" cxnId="{9B219E52-2DED-4B41-A457-7BADF48DC3F1}">
      <dgm:prSet/>
      <dgm:spPr/>
      <dgm:t>
        <a:bodyPr/>
        <a:lstStyle/>
        <a:p>
          <a:endParaRPr lang="ru-RU"/>
        </a:p>
      </dgm:t>
    </dgm:pt>
    <dgm:pt modelId="{EE2BF5FF-AB70-47FE-AE4D-2EA82B5F7B49}" type="sibTrans" cxnId="{9B219E52-2DED-4B41-A457-7BADF48DC3F1}">
      <dgm:prSet/>
      <dgm:spPr/>
      <dgm:t>
        <a:bodyPr/>
        <a:lstStyle/>
        <a:p>
          <a:endParaRPr lang="ru-RU"/>
        </a:p>
      </dgm:t>
    </dgm:pt>
    <dgm:pt modelId="{046602D1-0A93-4E12-9EC1-38750478B5EA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на ремонт компьютерного томографа - 1,6 млн. рублей</a:t>
          </a:r>
          <a:endParaRPr lang="ru-RU" sz="1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B97DA68-AF86-4A48-B085-852C62852A5A}" type="parTrans" cxnId="{B7EC9EC1-D487-457D-AB4D-F1194837ACF9}">
      <dgm:prSet/>
      <dgm:spPr/>
      <dgm:t>
        <a:bodyPr/>
        <a:lstStyle/>
        <a:p>
          <a:endParaRPr lang="ru-RU"/>
        </a:p>
      </dgm:t>
    </dgm:pt>
    <dgm:pt modelId="{C17C9905-4308-419E-B291-B8977CF978F3}" type="sibTrans" cxnId="{B7EC9EC1-D487-457D-AB4D-F1194837ACF9}">
      <dgm:prSet/>
      <dgm:spPr/>
      <dgm:t>
        <a:bodyPr/>
        <a:lstStyle/>
        <a:p>
          <a:endParaRPr lang="ru-RU"/>
        </a:p>
      </dgm:t>
    </dgm:pt>
    <dgm:pt modelId="{718B9B0A-A0CB-43D6-A40D-62B421C75BE6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5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Приобретение</a:t>
          </a:r>
          <a:r>
            <a: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медицинского оборудования, мебели и инвентаря  для муниципальных учреждений здравоохранения – 5,3 млн. рублей</a:t>
          </a:r>
          <a:endParaRPr lang="ru-RU" sz="15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3E066F2-1633-4E4E-8998-A267E3DF39E3}" type="parTrans" cxnId="{42EDDCDF-C3EE-4E49-8D55-D678D2DF3BAE}">
      <dgm:prSet/>
      <dgm:spPr/>
      <dgm:t>
        <a:bodyPr/>
        <a:lstStyle/>
        <a:p>
          <a:endParaRPr lang="ru-RU"/>
        </a:p>
      </dgm:t>
    </dgm:pt>
    <dgm:pt modelId="{96FC94FD-8E22-46B0-8013-EA8F7F3F61FD}" type="sibTrans" cxnId="{42EDDCDF-C3EE-4E49-8D55-D678D2DF3BAE}">
      <dgm:prSet/>
      <dgm:spPr/>
      <dgm:t>
        <a:bodyPr/>
        <a:lstStyle/>
        <a:p>
          <a:endParaRPr lang="ru-RU"/>
        </a:p>
      </dgm:t>
    </dgm:pt>
    <dgm:pt modelId="{6C298D2D-A322-4C12-A89F-8D02B4431789}" type="pres">
      <dgm:prSet presAssocID="{87474108-9DBC-4144-A2A7-C764113088B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A39BDC-C337-49F0-A3DA-4AFA8F3E7AEA}" type="pres">
      <dgm:prSet presAssocID="{2CD92464-49DF-4936-9E5D-90CCE9A1B3B3}" presName="node" presStyleLbl="node1" presStyleIdx="0" presStyleCnt="8" custScaleX="135908" custScaleY="167023" custLinFactNeighborX="-40492" custLinFactNeighborY="53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C7A3BA-BE49-45A0-9761-1C5C2E56C027}" type="pres">
      <dgm:prSet presAssocID="{EA46AAC6-9CC0-44FC-ABDF-6FE62089F7C2}" presName="sibTrans" presStyleCnt="0"/>
      <dgm:spPr/>
    </dgm:pt>
    <dgm:pt modelId="{B9A0EBAB-BAE5-449D-9A74-BFC60000FA8C}" type="pres">
      <dgm:prSet presAssocID="{AF4A232E-A14B-49E3-9556-67A763FFBC72}" presName="node" presStyleLbl="node1" presStyleIdx="1" presStyleCnt="8" custScaleX="173361" custScaleY="218035" custLinFactY="8022" custLinFactNeighborX="54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B95823-1C51-401A-97DB-DF3D1E681E36}" type="pres">
      <dgm:prSet presAssocID="{A9F8F86C-AEC9-402F-8ECC-6C3D97A7656D}" presName="sibTrans" presStyleCnt="0"/>
      <dgm:spPr/>
    </dgm:pt>
    <dgm:pt modelId="{43D47A19-3123-4D9A-8199-A9EE66FEEB3C}" type="pres">
      <dgm:prSet presAssocID="{6C878905-33AC-4E12-9872-DCFF18C4EF27}" presName="node" presStyleLbl="node1" presStyleIdx="2" presStyleCnt="8" custScaleX="135233" custScaleY="198194" custLinFactNeighborX="38029" custLinFactNeighborY="457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5CD93-176A-43AF-9567-3EB5BB4C071B}" type="pres">
      <dgm:prSet presAssocID="{E5B6A31A-E7FE-41F0-AA17-0B0BF06A7B0F}" presName="sibTrans" presStyleCnt="0"/>
      <dgm:spPr/>
    </dgm:pt>
    <dgm:pt modelId="{34AD044D-5034-4246-A568-9F0A6CC17E49}" type="pres">
      <dgm:prSet presAssocID="{B805F6B4-45AE-42E6-B52A-C0378A380BCD}" presName="node" presStyleLbl="node1" presStyleIdx="3" presStyleCnt="8" custScaleX="136717" custScaleY="158439" custLinFactNeighborX="-58801" custLinFactNeighborY="43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C8391C-D4FC-492E-9109-D3D2BB01DBA9}" type="pres">
      <dgm:prSet presAssocID="{12A96231-5051-459B-9546-600767ACE81E}" presName="sibTrans" presStyleCnt="0"/>
      <dgm:spPr/>
    </dgm:pt>
    <dgm:pt modelId="{E802D2AA-4DFF-4BED-820F-3DEAC5012B49}" type="pres">
      <dgm:prSet presAssocID="{C29B3536-2A99-4BD1-A2D6-5665687327D3}" presName="node" presStyleLbl="node1" presStyleIdx="4" presStyleCnt="8" custScaleX="132410" custScaleY="146387" custLinFactX="82781" custLinFactNeighborX="100000" custLinFactNeighborY="54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CDDE5E-268E-4AA5-9AFD-11D8261B73C4}" type="pres">
      <dgm:prSet presAssocID="{6A6EE36E-2E34-400E-856E-266A73D0DFA7}" presName="sibTrans" presStyleCnt="0"/>
      <dgm:spPr/>
    </dgm:pt>
    <dgm:pt modelId="{681A726E-AE57-41D9-B3D6-504CA5DB7C30}" type="pres">
      <dgm:prSet presAssocID="{0E4D2A78-F066-44D0-A152-6F5610E56DFA}" presName="node" presStyleLbl="node1" presStyleIdx="5" presStyleCnt="8" custScaleX="126605" custScaleY="138390" custLinFactY="100000" custLinFactNeighborX="44960" custLinFactNeighborY="118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C88E5F-3F27-4750-988A-2A099DF73D8E}" type="pres">
      <dgm:prSet presAssocID="{EE2BF5FF-AB70-47FE-AE4D-2EA82B5F7B49}" presName="sibTrans" presStyleCnt="0"/>
      <dgm:spPr/>
    </dgm:pt>
    <dgm:pt modelId="{E596D5BB-213D-47FE-8A30-D4AB9DE634FD}" type="pres">
      <dgm:prSet presAssocID="{046602D1-0A93-4E12-9EC1-38750478B5EA}" presName="node" presStyleLbl="node1" presStyleIdx="6" presStyleCnt="8" custScaleX="137740" custScaleY="140923" custLinFactX="-27135" custLinFactNeighborX="-100000" custLinFactNeighborY="15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07597-40F5-493E-8D95-CE1D9611FE87}" type="pres">
      <dgm:prSet presAssocID="{C17C9905-4308-419E-B291-B8977CF978F3}" presName="sibTrans" presStyleCnt="0"/>
      <dgm:spPr/>
    </dgm:pt>
    <dgm:pt modelId="{39BE91E4-1FE8-4748-98B9-9BC81D94C113}" type="pres">
      <dgm:prSet presAssocID="{718B9B0A-A0CB-43D6-A40D-62B421C75BE6}" presName="node" presStyleLbl="node1" presStyleIdx="7" presStyleCnt="8" custScaleX="180740" custScaleY="197458" custLinFactNeighborX="-73935" custLinFactNeighborY="-235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CB802B-C712-46DB-80B8-A3101FD0FF95}" srcId="{87474108-9DBC-4144-A2A7-C764113088BA}" destId="{B805F6B4-45AE-42E6-B52A-C0378A380BCD}" srcOrd="3" destOrd="0" parTransId="{36BE44A9-9566-4A09-93D1-E8A9DC0C3283}" sibTransId="{12A96231-5051-459B-9546-600767ACE81E}"/>
    <dgm:cxn modelId="{16329A26-8F92-491A-807B-3E8766872C30}" type="presOf" srcId="{718B9B0A-A0CB-43D6-A40D-62B421C75BE6}" destId="{39BE91E4-1FE8-4748-98B9-9BC81D94C113}" srcOrd="0" destOrd="0" presId="urn:microsoft.com/office/officeart/2005/8/layout/default#1"/>
    <dgm:cxn modelId="{AAFC56D0-EC66-415E-917B-C7E8D4FDA01F}" srcId="{87474108-9DBC-4144-A2A7-C764113088BA}" destId="{AF4A232E-A14B-49E3-9556-67A763FFBC72}" srcOrd="1" destOrd="0" parTransId="{E496A85C-DA92-43F3-B869-6D39DEDC2E32}" sibTransId="{A9F8F86C-AEC9-402F-8ECC-6C3D97A7656D}"/>
    <dgm:cxn modelId="{96C33795-1F8B-420C-80C4-6C3029AD1F73}" type="presOf" srcId="{0E4D2A78-F066-44D0-A152-6F5610E56DFA}" destId="{681A726E-AE57-41D9-B3D6-504CA5DB7C30}" srcOrd="0" destOrd="0" presId="urn:microsoft.com/office/officeart/2005/8/layout/default#1"/>
    <dgm:cxn modelId="{3C232EFE-209E-4AD7-A392-576CB9D8FCB5}" srcId="{87474108-9DBC-4144-A2A7-C764113088BA}" destId="{6C878905-33AC-4E12-9872-DCFF18C4EF27}" srcOrd="2" destOrd="0" parTransId="{66388A96-AFA9-437E-B852-0CA7E13C8B44}" sibTransId="{E5B6A31A-E7FE-41F0-AA17-0B0BF06A7B0F}"/>
    <dgm:cxn modelId="{B7EC9EC1-D487-457D-AB4D-F1194837ACF9}" srcId="{87474108-9DBC-4144-A2A7-C764113088BA}" destId="{046602D1-0A93-4E12-9EC1-38750478B5EA}" srcOrd="6" destOrd="0" parTransId="{4B97DA68-AF86-4A48-B085-852C62852A5A}" sibTransId="{C17C9905-4308-419E-B291-B8977CF978F3}"/>
    <dgm:cxn modelId="{4B1CA5B7-DF42-42DE-8F4E-E40A690A6F57}" srcId="{87474108-9DBC-4144-A2A7-C764113088BA}" destId="{C29B3536-2A99-4BD1-A2D6-5665687327D3}" srcOrd="4" destOrd="0" parTransId="{140329F6-9960-4BD5-A4C5-390EB52E4F36}" sibTransId="{6A6EE36E-2E34-400E-856E-266A73D0DFA7}"/>
    <dgm:cxn modelId="{7099AB1D-6AC8-4563-B594-A02E006A0ABE}" type="presOf" srcId="{046602D1-0A93-4E12-9EC1-38750478B5EA}" destId="{E596D5BB-213D-47FE-8A30-D4AB9DE634FD}" srcOrd="0" destOrd="0" presId="urn:microsoft.com/office/officeart/2005/8/layout/default#1"/>
    <dgm:cxn modelId="{949215B6-8937-4F0D-98BF-5D39890B71E6}" type="presOf" srcId="{2CD92464-49DF-4936-9E5D-90CCE9A1B3B3}" destId="{93A39BDC-C337-49F0-A3DA-4AFA8F3E7AEA}" srcOrd="0" destOrd="0" presId="urn:microsoft.com/office/officeart/2005/8/layout/default#1"/>
    <dgm:cxn modelId="{9B219E52-2DED-4B41-A457-7BADF48DC3F1}" srcId="{87474108-9DBC-4144-A2A7-C764113088BA}" destId="{0E4D2A78-F066-44D0-A152-6F5610E56DFA}" srcOrd="5" destOrd="0" parTransId="{5A7592BF-150E-4305-86DA-B4845EBC5722}" sibTransId="{EE2BF5FF-AB70-47FE-AE4D-2EA82B5F7B49}"/>
    <dgm:cxn modelId="{3D9FE438-43A5-4023-B36F-F9A1D87ECF18}" type="presOf" srcId="{87474108-9DBC-4144-A2A7-C764113088BA}" destId="{6C298D2D-A322-4C12-A89F-8D02B4431789}" srcOrd="0" destOrd="0" presId="urn:microsoft.com/office/officeart/2005/8/layout/default#1"/>
    <dgm:cxn modelId="{D0861283-F61D-4F38-B59C-E4A1D6B99767}" type="presOf" srcId="{C29B3536-2A99-4BD1-A2D6-5665687327D3}" destId="{E802D2AA-4DFF-4BED-820F-3DEAC5012B49}" srcOrd="0" destOrd="0" presId="urn:microsoft.com/office/officeart/2005/8/layout/default#1"/>
    <dgm:cxn modelId="{F5B7B37B-8E6A-444C-94CB-C089D9ACB06D}" type="presOf" srcId="{B805F6B4-45AE-42E6-B52A-C0378A380BCD}" destId="{34AD044D-5034-4246-A568-9F0A6CC17E49}" srcOrd="0" destOrd="0" presId="urn:microsoft.com/office/officeart/2005/8/layout/default#1"/>
    <dgm:cxn modelId="{846E123B-A7D2-4A5C-9E07-1DD401C36A1F}" type="presOf" srcId="{AF4A232E-A14B-49E3-9556-67A763FFBC72}" destId="{B9A0EBAB-BAE5-449D-9A74-BFC60000FA8C}" srcOrd="0" destOrd="0" presId="urn:microsoft.com/office/officeart/2005/8/layout/default#1"/>
    <dgm:cxn modelId="{728A52E7-83D0-4CF4-AF2F-7D9AD0A06DE1}" type="presOf" srcId="{6C878905-33AC-4E12-9872-DCFF18C4EF27}" destId="{43D47A19-3123-4D9A-8199-A9EE66FEEB3C}" srcOrd="0" destOrd="0" presId="urn:microsoft.com/office/officeart/2005/8/layout/default#1"/>
    <dgm:cxn modelId="{1BCC0E0F-3C39-42EF-97CA-188689F1792F}" srcId="{87474108-9DBC-4144-A2A7-C764113088BA}" destId="{2CD92464-49DF-4936-9E5D-90CCE9A1B3B3}" srcOrd="0" destOrd="0" parTransId="{0EC900C5-9F0B-441C-8C15-459197AFA9F6}" sibTransId="{EA46AAC6-9CC0-44FC-ABDF-6FE62089F7C2}"/>
    <dgm:cxn modelId="{42EDDCDF-C3EE-4E49-8D55-D678D2DF3BAE}" srcId="{87474108-9DBC-4144-A2A7-C764113088BA}" destId="{718B9B0A-A0CB-43D6-A40D-62B421C75BE6}" srcOrd="7" destOrd="0" parTransId="{A3E066F2-1633-4E4E-8998-A267E3DF39E3}" sibTransId="{96FC94FD-8E22-46B0-8013-EA8F7F3F61FD}"/>
    <dgm:cxn modelId="{DB142AF5-EF5E-4FBA-BE96-EAE2215A95B9}" type="presParOf" srcId="{6C298D2D-A322-4C12-A89F-8D02B4431789}" destId="{93A39BDC-C337-49F0-A3DA-4AFA8F3E7AEA}" srcOrd="0" destOrd="0" presId="urn:microsoft.com/office/officeart/2005/8/layout/default#1"/>
    <dgm:cxn modelId="{6CC52A4F-DF44-448B-A29B-B7C661DD3A74}" type="presParOf" srcId="{6C298D2D-A322-4C12-A89F-8D02B4431789}" destId="{71C7A3BA-BE49-45A0-9761-1C5C2E56C027}" srcOrd="1" destOrd="0" presId="urn:microsoft.com/office/officeart/2005/8/layout/default#1"/>
    <dgm:cxn modelId="{DC6BBFDC-02B7-432B-8AF7-4FED8FADC442}" type="presParOf" srcId="{6C298D2D-A322-4C12-A89F-8D02B4431789}" destId="{B9A0EBAB-BAE5-449D-9A74-BFC60000FA8C}" srcOrd="2" destOrd="0" presId="urn:microsoft.com/office/officeart/2005/8/layout/default#1"/>
    <dgm:cxn modelId="{F8783623-C9A9-4070-B068-8CB486412259}" type="presParOf" srcId="{6C298D2D-A322-4C12-A89F-8D02B4431789}" destId="{4DB95823-1C51-401A-97DB-DF3D1E681E36}" srcOrd="3" destOrd="0" presId="urn:microsoft.com/office/officeart/2005/8/layout/default#1"/>
    <dgm:cxn modelId="{73EF314D-F55E-473B-9952-8C5BDBE6066B}" type="presParOf" srcId="{6C298D2D-A322-4C12-A89F-8D02B4431789}" destId="{43D47A19-3123-4D9A-8199-A9EE66FEEB3C}" srcOrd="4" destOrd="0" presId="urn:microsoft.com/office/officeart/2005/8/layout/default#1"/>
    <dgm:cxn modelId="{ADEC49E9-6467-47BD-8395-F35FEDB900B3}" type="presParOf" srcId="{6C298D2D-A322-4C12-A89F-8D02B4431789}" destId="{22E5CD93-176A-43AF-9567-3EB5BB4C071B}" srcOrd="5" destOrd="0" presId="urn:microsoft.com/office/officeart/2005/8/layout/default#1"/>
    <dgm:cxn modelId="{8442DF46-7826-4BDF-9F5E-47C54281E91E}" type="presParOf" srcId="{6C298D2D-A322-4C12-A89F-8D02B4431789}" destId="{34AD044D-5034-4246-A568-9F0A6CC17E49}" srcOrd="6" destOrd="0" presId="urn:microsoft.com/office/officeart/2005/8/layout/default#1"/>
    <dgm:cxn modelId="{728F149B-C731-4D64-9E80-58AA8F02E3AC}" type="presParOf" srcId="{6C298D2D-A322-4C12-A89F-8D02B4431789}" destId="{93C8391C-D4FC-492E-9109-D3D2BB01DBA9}" srcOrd="7" destOrd="0" presId="urn:microsoft.com/office/officeart/2005/8/layout/default#1"/>
    <dgm:cxn modelId="{5B3A5970-866C-4D77-B42D-4A5F9F1DC3D7}" type="presParOf" srcId="{6C298D2D-A322-4C12-A89F-8D02B4431789}" destId="{E802D2AA-4DFF-4BED-820F-3DEAC5012B49}" srcOrd="8" destOrd="0" presId="urn:microsoft.com/office/officeart/2005/8/layout/default#1"/>
    <dgm:cxn modelId="{05970E22-68C1-4258-AA29-5292F71BD691}" type="presParOf" srcId="{6C298D2D-A322-4C12-A89F-8D02B4431789}" destId="{E9CDDE5E-268E-4AA5-9AFD-11D8261B73C4}" srcOrd="9" destOrd="0" presId="urn:microsoft.com/office/officeart/2005/8/layout/default#1"/>
    <dgm:cxn modelId="{DE06FE2D-BDB6-46D9-9AE1-9F4627E28950}" type="presParOf" srcId="{6C298D2D-A322-4C12-A89F-8D02B4431789}" destId="{681A726E-AE57-41D9-B3D6-504CA5DB7C30}" srcOrd="10" destOrd="0" presId="urn:microsoft.com/office/officeart/2005/8/layout/default#1"/>
    <dgm:cxn modelId="{1CCA263B-2F04-44A3-90E3-6889D5DCC558}" type="presParOf" srcId="{6C298D2D-A322-4C12-A89F-8D02B4431789}" destId="{1EC88E5F-3F27-4750-988A-2A099DF73D8E}" srcOrd="11" destOrd="0" presId="urn:microsoft.com/office/officeart/2005/8/layout/default#1"/>
    <dgm:cxn modelId="{8BC98751-546D-402D-8D10-37AB2F5AB425}" type="presParOf" srcId="{6C298D2D-A322-4C12-A89F-8D02B4431789}" destId="{E596D5BB-213D-47FE-8A30-D4AB9DE634FD}" srcOrd="12" destOrd="0" presId="urn:microsoft.com/office/officeart/2005/8/layout/default#1"/>
    <dgm:cxn modelId="{85A6F84E-DB02-42BE-96A6-6C172345D754}" type="presParOf" srcId="{6C298D2D-A322-4C12-A89F-8D02B4431789}" destId="{05D07597-40F5-493E-8D95-CE1D9611FE87}" srcOrd="13" destOrd="0" presId="urn:microsoft.com/office/officeart/2005/8/layout/default#1"/>
    <dgm:cxn modelId="{DE775283-7AD2-4017-A8D2-9820668681AC}" type="presParOf" srcId="{6C298D2D-A322-4C12-A89F-8D02B4431789}" destId="{39BE91E4-1FE8-4748-98B9-9BC81D94C113}" srcOrd="1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8490A3-7C78-4CD0-95BF-DAAB80E885D4}">
      <dsp:nvSpPr>
        <dsp:cNvPr id="0" name=""/>
        <dsp:cNvSpPr/>
      </dsp:nvSpPr>
      <dsp:spPr>
        <a:xfrm>
          <a:off x="0" y="0"/>
          <a:ext cx="8352928" cy="6038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Собрание депутатов </a:t>
          </a:r>
          <a:r>
            <a:rPr lang="ru-RU" sz="1600" kern="1200" dirty="0" err="1" smtClean="0"/>
            <a:t>Белокалитвинского</a:t>
          </a:r>
          <a:r>
            <a:rPr lang="ru-RU" sz="1600" kern="1200" dirty="0" smtClean="0"/>
            <a:t>  района</a:t>
          </a:r>
          <a:endParaRPr lang="ru-RU" sz="1600" kern="1200" dirty="0"/>
        </a:p>
      </dsp:txBody>
      <dsp:txXfrm>
        <a:off x="1730967" y="0"/>
        <a:ext cx="6621960" cy="603814"/>
      </dsp:txXfrm>
    </dsp:sp>
    <dsp:sp modelId="{F10765E3-2F46-4B38-852B-8FCE2DB4AE9B}">
      <dsp:nvSpPr>
        <dsp:cNvPr id="0" name=""/>
        <dsp:cNvSpPr/>
      </dsp:nvSpPr>
      <dsp:spPr>
        <a:xfrm>
          <a:off x="60381" y="60381"/>
          <a:ext cx="1670585" cy="48305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58000" b="-58000"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891F079-A52E-4668-B9FF-62E4E792B549}">
      <dsp:nvSpPr>
        <dsp:cNvPr id="0" name=""/>
        <dsp:cNvSpPr/>
      </dsp:nvSpPr>
      <dsp:spPr>
        <a:xfrm>
          <a:off x="0" y="648073"/>
          <a:ext cx="8352928" cy="6038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Администрация </a:t>
          </a:r>
          <a:r>
            <a:rPr lang="ru-RU" sz="1600" kern="1200" dirty="0" err="1" smtClean="0"/>
            <a:t>Белокалитвинского</a:t>
          </a:r>
          <a:r>
            <a:rPr lang="ru-RU" sz="1600" kern="1200" dirty="0" smtClean="0"/>
            <a:t> района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1730967" y="648073"/>
        <a:ext cx="6621960" cy="603814"/>
      </dsp:txXfrm>
    </dsp:sp>
    <dsp:sp modelId="{D6F86E50-BD5D-479D-935D-16E7C9BDCFF0}">
      <dsp:nvSpPr>
        <dsp:cNvPr id="0" name=""/>
        <dsp:cNvSpPr/>
      </dsp:nvSpPr>
      <dsp:spPr>
        <a:xfrm>
          <a:off x="687285" y="872644"/>
          <a:ext cx="416777" cy="18691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80000" b="-80000"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7C31EC2-4B82-4AAA-BA86-567D16D1487B}">
      <dsp:nvSpPr>
        <dsp:cNvPr id="0" name=""/>
        <dsp:cNvSpPr/>
      </dsp:nvSpPr>
      <dsp:spPr>
        <a:xfrm>
          <a:off x="0" y="1328391"/>
          <a:ext cx="8352928" cy="6038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Финансовое управление Администрации </a:t>
          </a:r>
          <a:r>
            <a:rPr lang="ru-RU" sz="1600" kern="1200" dirty="0" err="1" smtClean="0"/>
            <a:t>Белокалитвинского</a:t>
          </a:r>
          <a:r>
            <a:rPr lang="ru-RU" sz="1600" kern="1200" dirty="0" smtClean="0"/>
            <a:t> района</a:t>
          </a:r>
          <a:endParaRPr lang="ru-RU" sz="1600" kern="1200" dirty="0"/>
        </a:p>
      </dsp:txBody>
      <dsp:txXfrm>
        <a:off x="1730967" y="1328391"/>
        <a:ext cx="6621960" cy="603814"/>
      </dsp:txXfrm>
    </dsp:sp>
    <dsp:sp modelId="{DF5FBF22-5821-49EE-B2A2-A5B564471913}">
      <dsp:nvSpPr>
        <dsp:cNvPr id="0" name=""/>
        <dsp:cNvSpPr/>
      </dsp:nvSpPr>
      <dsp:spPr>
        <a:xfrm>
          <a:off x="60381" y="1388772"/>
          <a:ext cx="1670585" cy="48305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69000" b="-69000"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561120E-023E-473F-9C44-639EBEDF1DBF}">
      <dsp:nvSpPr>
        <dsp:cNvPr id="0" name=""/>
        <dsp:cNvSpPr/>
      </dsp:nvSpPr>
      <dsp:spPr>
        <a:xfrm>
          <a:off x="0" y="1992586"/>
          <a:ext cx="8352928" cy="6038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Отдел культуры Администрации </a:t>
          </a:r>
          <a:r>
            <a:rPr lang="ru-RU" sz="1600" kern="1200" dirty="0" err="1" smtClean="0"/>
            <a:t>Белокалитвинского</a:t>
          </a:r>
          <a:r>
            <a:rPr lang="ru-RU" sz="1600" kern="1200" dirty="0" smtClean="0"/>
            <a:t> района</a:t>
          </a:r>
          <a:endParaRPr lang="ru-RU" sz="1600" kern="1200" dirty="0"/>
        </a:p>
      </dsp:txBody>
      <dsp:txXfrm>
        <a:off x="1730967" y="1992586"/>
        <a:ext cx="6621960" cy="603814"/>
      </dsp:txXfrm>
    </dsp:sp>
    <dsp:sp modelId="{D039E843-3D9D-4C03-9188-A20777DB8654}">
      <dsp:nvSpPr>
        <dsp:cNvPr id="0" name=""/>
        <dsp:cNvSpPr/>
      </dsp:nvSpPr>
      <dsp:spPr>
        <a:xfrm flipH="1" flipV="1">
          <a:off x="872812" y="2216142"/>
          <a:ext cx="45723" cy="1567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80000" b="-80000"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6F913E2-7B0B-4EDF-B57B-97FDB61C2FB8}">
      <dsp:nvSpPr>
        <dsp:cNvPr id="0" name=""/>
        <dsp:cNvSpPr/>
      </dsp:nvSpPr>
      <dsp:spPr>
        <a:xfrm>
          <a:off x="0" y="2664293"/>
          <a:ext cx="8352928" cy="6038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Отдел образования Администрации </a:t>
          </a:r>
          <a:r>
            <a:rPr lang="ru-RU" sz="1700" kern="1200" dirty="0" err="1" smtClean="0"/>
            <a:t>Белокалитвинского</a:t>
          </a:r>
          <a:r>
            <a:rPr lang="ru-RU" sz="1700" kern="1200" dirty="0" smtClean="0"/>
            <a:t> района</a:t>
          </a:r>
          <a:endParaRPr lang="ru-RU" sz="1700" kern="1200" dirty="0"/>
        </a:p>
      </dsp:txBody>
      <dsp:txXfrm>
        <a:off x="1730967" y="2664293"/>
        <a:ext cx="6621960" cy="603814"/>
      </dsp:txXfrm>
    </dsp:sp>
    <dsp:sp modelId="{C0A4E2FA-FAFB-4FDE-91ED-C3B93048EED1}">
      <dsp:nvSpPr>
        <dsp:cNvPr id="0" name=""/>
        <dsp:cNvSpPr/>
      </dsp:nvSpPr>
      <dsp:spPr>
        <a:xfrm>
          <a:off x="7565" y="2670773"/>
          <a:ext cx="1670568" cy="51708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37BF674-B4A2-4FEE-A2D1-625D8DF7F99E}">
      <dsp:nvSpPr>
        <dsp:cNvPr id="0" name=""/>
        <dsp:cNvSpPr/>
      </dsp:nvSpPr>
      <dsp:spPr>
        <a:xfrm>
          <a:off x="0" y="3320977"/>
          <a:ext cx="8352928" cy="6038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Управление социальной защиты населения Администрации </a:t>
          </a:r>
          <a:r>
            <a:rPr lang="ru-RU" sz="1700" kern="1200" dirty="0" err="1" smtClean="0"/>
            <a:t>Белокалитвинского</a:t>
          </a:r>
          <a:r>
            <a:rPr lang="ru-RU" sz="1700" kern="1200" dirty="0" smtClean="0"/>
            <a:t> района</a:t>
          </a:r>
          <a:endParaRPr lang="ru-RU" sz="1700" kern="1200" dirty="0"/>
        </a:p>
      </dsp:txBody>
      <dsp:txXfrm>
        <a:off x="1730967" y="3320977"/>
        <a:ext cx="6621960" cy="603814"/>
      </dsp:txXfrm>
    </dsp:sp>
    <dsp:sp modelId="{A74FE01C-1D24-49DD-AB27-54F6E6E8339D}">
      <dsp:nvSpPr>
        <dsp:cNvPr id="0" name=""/>
        <dsp:cNvSpPr/>
      </dsp:nvSpPr>
      <dsp:spPr>
        <a:xfrm>
          <a:off x="60381" y="3381359"/>
          <a:ext cx="1670585" cy="48305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59000" b="-59000"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D38EFF9-D8E3-4688-859A-46B2E094803A}">
      <dsp:nvSpPr>
        <dsp:cNvPr id="0" name=""/>
        <dsp:cNvSpPr/>
      </dsp:nvSpPr>
      <dsp:spPr>
        <a:xfrm>
          <a:off x="0" y="3985173"/>
          <a:ext cx="8352928" cy="6038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Комитет по управлению муниципальным имуществом Администрации </a:t>
          </a:r>
          <a:r>
            <a:rPr lang="ru-RU" sz="1700" kern="1200" dirty="0" err="1" smtClean="0"/>
            <a:t>Белокалитвинского</a:t>
          </a:r>
          <a:r>
            <a:rPr lang="ru-RU" sz="1700" kern="1200" dirty="0" smtClean="0"/>
            <a:t> района</a:t>
          </a:r>
          <a:endParaRPr lang="ru-RU" sz="1700" kern="1200" dirty="0"/>
        </a:p>
      </dsp:txBody>
      <dsp:txXfrm>
        <a:off x="1730967" y="3985173"/>
        <a:ext cx="6621960" cy="603814"/>
      </dsp:txXfrm>
    </dsp:sp>
    <dsp:sp modelId="{F92A350C-2E80-446A-BCA2-870F0793A664}">
      <dsp:nvSpPr>
        <dsp:cNvPr id="0" name=""/>
        <dsp:cNvSpPr/>
      </dsp:nvSpPr>
      <dsp:spPr>
        <a:xfrm>
          <a:off x="60381" y="4045554"/>
          <a:ext cx="1670585" cy="48305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96000" b="-96000"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226A6B-CEB7-42B4-8A5F-A21FFE1196E8}">
      <dsp:nvSpPr>
        <dsp:cNvPr id="0" name=""/>
        <dsp:cNvSpPr/>
      </dsp:nvSpPr>
      <dsp:spPr>
        <a:xfrm>
          <a:off x="0" y="4649368"/>
          <a:ext cx="8352928" cy="6038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Отдел записи актов гражданского состояния Администрации </a:t>
          </a:r>
          <a:r>
            <a:rPr lang="ru-RU" sz="1700" kern="1200" dirty="0" err="1" smtClean="0"/>
            <a:t>Белокалитвинского</a:t>
          </a:r>
          <a:r>
            <a:rPr lang="ru-RU" sz="1700" kern="1200" dirty="0" smtClean="0"/>
            <a:t> района</a:t>
          </a:r>
          <a:endParaRPr lang="ru-RU" sz="1700" kern="1200" dirty="0"/>
        </a:p>
      </dsp:txBody>
      <dsp:txXfrm>
        <a:off x="1730967" y="4649368"/>
        <a:ext cx="6621960" cy="603814"/>
      </dsp:txXfrm>
    </dsp:sp>
    <dsp:sp modelId="{036D6CF1-C3C7-4C65-B18E-D6D9DC22BC86}">
      <dsp:nvSpPr>
        <dsp:cNvPr id="0" name=""/>
        <dsp:cNvSpPr/>
      </dsp:nvSpPr>
      <dsp:spPr>
        <a:xfrm>
          <a:off x="60381" y="4709750"/>
          <a:ext cx="1670585" cy="48305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25000" b="-125000"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1D7911-C9AF-4A36-B3DB-53FDB911E346}">
      <dsp:nvSpPr>
        <dsp:cNvPr id="0" name=""/>
        <dsp:cNvSpPr/>
      </dsp:nvSpPr>
      <dsp:spPr>
        <a:xfrm>
          <a:off x="-5823880" y="-891331"/>
          <a:ext cx="6933426" cy="6933426"/>
        </a:xfrm>
        <a:prstGeom prst="blockArc">
          <a:avLst>
            <a:gd name="adj1" fmla="val 18900000"/>
            <a:gd name="adj2" fmla="val 2700000"/>
            <a:gd name="adj3" fmla="val 312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194944-C87B-4B30-9D27-CC980B0AED9B}">
      <dsp:nvSpPr>
        <dsp:cNvPr id="0" name=""/>
        <dsp:cNvSpPr/>
      </dsp:nvSpPr>
      <dsp:spPr>
        <a:xfrm>
          <a:off x="653123" y="69211"/>
          <a:ext cx="3465951" cy="7153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96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109 бюджетным учреждениям</a:t>
          </a:r>
          <a:endParaRPr lang="ru-RU" sz="1800" kern="1200" dirty="0"/>
        </a:p>
      </dsp:txBody>
      <dsp:txXfrm>
        <a:off x="653123" y="69211"/>
        <a:ext cx="3465951" cy="715317"/>
      </dsp:txXfrm>
    </dsp:sp>
    <dsp:sp modelId="{87D01C8E-89AC-4678-A616-E063967A2C43}">
      <dsp:nvSpPr>
        <dsp:cNvPr id="0" name=""/>
        <dsp:cNvSpPr/>
      </dsp:nvSpPr>
      <dsp:spPr>
        <a:xfrm>
          <a:off x="29973" y="14265"/>
          <a:ext cx="990491" cy="9904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0D950B-EA9A-4BDE-A2EA-09560D549886}">
      <dsp:nvSpPr>
        <dsp:cNvPr id="0" name=""/>
        <dsp:cNvSpPr/>
      </dsp:nvSpPr>
      <dsp:spPr>
        <a:xfrm>
          <a:off x="1088432" y="1058518"/>
          <a:ext cx="3213065" cy="7923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96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 автономному учреждению</a:t>
          </a:r>
          <a:endParaRPr lang="ru-RU" sz="1800" kern="1200" dirty="0"/>
        </a:p>
      </dsp:txBody>
      <dsp:txXfrm>
        <a:off x="1088432" y="1058518"/>
        <a:ext cx="3213065" cy="792393"/>
      </dsp:txXfrm>
    </dsp:sp>
    <dsp:sp modelId="{1A2A0182-D451-49F5-A06F-2C558883F15C}">
      <dsp:nvSpPr>
        <dsp:cNvPr id="0" name=""/>
        <dsp:cNvSpPr/>
      </dsp:nvSpPr>
      <dsp:spPr>
        <a:xfrm>
          <a:off x="416035" y="1058518"/>
          <a:ext cx="990491" cy="9904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D6A8D7-D400-4739-BFE8-9E7C4E6DD0BD}">
      <dsp:nvSpPr>
        <dsp:cNvPr id="0" name=""/>
        <dsp:cNvSpPr/>
      </dsp:nvSpPr>
      <dsp:spPr>
        <a:xfrm>
          <a:off x="1107414" y="2519137"/>
          <a:ext cx="3213065" cy="7923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96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 казенному учреждению</a:t>
          </a:r>
          <a:endParaRPr lang="ru-RU" sz="1800" kern="1200" dirty="0"/>
        </a:p>
      </dsp:txBody>
      <dsp:txXfrm>
        <a:off x="1107414" y="2519137"/>
        <a:ext cx="3213065" cy="792393"/>
      </dsp:txXfrm>
    </dsp:sp>
    <dsp:sp modelId="{BBF03FB7-B208-4D98-91B5-F8D1B3C0F9BA}">
      <dsp:nvSpPr>
        <dsp:cNvPr id="0" name=""/>
        <dsp:cNvSpPr/>
      </dsp:nvSpPr>
      <dsp:spPr>
        <a:xfrm>
          <a:off x="570364" y="2376267"/>
          <a:ext cx="990491" cy="9904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F2B880-6CDB-46DA-8EE8-038755C4A615}">
      <dsp:nvSpPr>
        <dsp:cNvPr id="0" name=""/>
        <dsp:cNvSpPr/>
      </dsp:nvSpPr>
      <dsp:spPr>
        <a:xfrm>
          <a:off x="653116" y="4000525"/>
          <a:ext cx="3667363" cy="7923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96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8 органам власти (органы местного самоуправления).</a:t>
          </a:r>
          <a:endParaRPr lang="ru-RU" sz="1800" kern="1200" dirty="0"/>
        </a:p>
      </dsp:txBody>
      <dsp:txXfrm>
        <a:off x="653116" y="4000525"/>
        <a:ext cx="3667363" cy="792393"/>
      </dsp:txXfrm>
    </dsp:sp>
    <dsp:sp modelId="{471A88BD-803D-4A3D-9608-4128308356BB}">
      <dsp:nvSpPr>
        <dsp:cNvPr id="0" name=""/>
        <dsp:cNvSpPr/>
      </dsp:nvSpPr>
      <dsp:spPr>
        <a:xfrm>
          <a:off x="85520" y="3863330"/>
          <a:ext cx="990491" cy="9904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A365E7-3C9A-4869-8BB6-48B034E29F9F}">
      <dsp:nvSpPr>
        <dsp:cNvPr id="0" name=""/>
        <dsp:cNvSpPr/>
      </dsp:nvSpPr>
      <dsp:spPr>
        <a:xfrm>
          <a:off x="0" y="0"/>
          <a:ext cx="4320479" cy="540059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E4D717-3EDB-4553-9A03-D63B9DC7BA8F}">
      <dsp:nvSpPr>
        <dsp:cNvPr id="0" name=""/>
        <dsp:cNvSpPr/>
      </dsp:nvSpPr>
      <dsp:spPr>
        <a:xfrm>
          <a:off x="2160239" y="542960"/>
          <a:ext cx="2808312" cy="127842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FF00FF"/>
              </a:solidFill>
            </a:rPr>
            <a:t>35,8 млн. рублей – поступления от приносящей доход деятельности</a:t>
          </a:r>
        </a:p>
      </dsp:txBody>
      <dsp:txXfrm>
        <a:off x="2160239" y="542960"/>
        <a:ext cx="2808312" cy="1278423"/>
      </dsp:txXfrm>
    </dsp:sp>
    <dsp:sp modelId="{1536ABB8-DD3B-468F-89ED-6B7542EF7ED9}">
      <dsp:nvSpPr>
        <dsp:cNvPr id="0" name=""/>
        <dsp:cNvSpPr/>
      </dsp:nvSpPr>
      <dsp:spPr>
        <a:xfrm>
          <a:off x="2160239" y="1981186"/>
          <a:ext cx="2808312" cy="127842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FF00FF"/>
              </a:solidFill>
            </a:rPr>
            <a:t>44,5 млн. рублей – средства бюджета </a:t>
          </a:r>
          <a:endParaRPr lang="ru-RU" sz="1700" kern="1200" dirty="0">
            <a:solidFill>
              <a:srgbClr val="FF00FF"/>
            </a:solidFill>
          </a:endParaRPr>
        </a:p>
      </dsp:txBody>
      <dsp:txXfrm>
        <a:off x="2160239" y="1981186"/>
        <a:ext cx="2808312" cy="1278423"/>
      </dsp:txXfrm>
    </dsp:sp>
    <dsp:sp modelId="{DED00FA5-98C4-4880-A80F-28011B8CC6A4}">
      <dsp:nvSpPr>
        <dsp:cNvPr id="0" name=""/>
        <dsp:cNvSpPr/>
      </dsp:nvSpPr>
      <dsp:spPr>
        <a:xfrm>
          <a:off x="2160239" y="3419412"/>
          <a:ext cx="2808312" cy="127842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FF00FF"/>
              </a:solidFill>
            </a:rPr>
            <a:t>фонда обязательного медицинского страхования –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FF00FF"/>
              </a:solidFill>
            </a:rPr>
            <a:t> 459,6 млн. рублей</a:t>
          </a:r>
          <a:r>
            <a:rPr lang="ru-RU" sz="1700" kern="1200" dirty="0" smtClean="0"/>
            <a:t>.</a:t>
          </a:r>
          <a:endParaRPr lang="ru-RU" sz="1700" kern="1200" dirty="0"/>
        </a:p>
      </dsp:txBody>
      <dsp:txXfrm>
        <a:off x="2160239" y="3419412"/>
        <a:ext cx="2808312" cy="127842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0.24924</cdr:x>
      <cdr:y>0.16883</cdr:y>
    </cdr:from>
    <cdr:to>
      <cdr:x>0.4924</cdr:x>
      <cdr:y>0.25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62100" y="495300"/>
          <a:ext cx="1524000" cy="2381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0.46353</cdr:x>
      <cdr:y>0.26623</cdr:y>
    </cdr:from>
    <cdr:to>
      <cdr:x>0.80851</cdr:x>
      <cdr:y>0.3474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905125" y="781050"/>
          <a:ext cx="2162175" cy="2381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0.2034</cdr:x>
      <cdr:y>0.70238</cdr:y>
    </cdr:from>
    <cdr:to>
      <cdr:x>0.54542</cdr:x>
      <cdr:y>0.77056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1766870" y="4214842"/>
          <a:ext cx="2971118" cy="409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 smtClean="0"/>
            <a:t>Налоговые, неналоговые </a:t>
          </a:r>
          <a:r>
            <a:rPr lang="ru-RU" sz="1600" dirty="0"/>
            <a:t>доходы</a:t>
          </a:r>
        </a:p>
      </cdr:txBody>
    </cdr:sp>
  </cdr:relSizeAnchor>
  <cdr:relSizeAnchor xmlns:cdr="http://schemas.openxmlformats.org/drawingml/2006/chartDrawing">
    <cdr:from>
      <cdr:x>0.52659</cdr:x>
      <cdr:y>0.3295</cdr:y>
    </cdr:from>
    <cdr:to>
      <cdr:x>0.93416</cdr:x>
      <cdr:y>0.41989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521070" y="1136132"/>
          <a:ext cx="2725237" cy="3116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/>
            <a:t>Безвозмездные поступления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0.13729</cdr:x>
      <cdr:y>0.11337</cdr:y>
    </cdr:from>
    <cdr:to>
      <cdr:x>0.5159</cdr:x>
      <cdr:y>0.20905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92610" y="513107"/>
          <a:ext cx="3288904" cy="4330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налоговые</a:t>
          </a:r>
          <a:r>
            <a:rPr lang="ru-RU" sz="2400" b="1" baseline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доходы</a:t>
          </a:r>
          <a:endParaRPr lang="ru-RU" sz="2400" b="1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0.52412</cdr:x>
      <cdr:y>0.66679</cdr:y>
    </cdr:from>
    <cdr:to>
      <cdr:x>0.92542</cdr:x>
      <cdr:y>0.75907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552952" y="3017845"/>
          <a:ext cx="3485987" cy="4176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неналоговые доходы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0.84967</cdr:x>
      <cdr:y>0.08468</cdr:y>
    </cdr:from>
    <cdr:to>
      <cdr:x>0.9833</cdr:x>
      <cdr:y>0.14516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267596" y="400040"/>
          <a:ext cx="1143008" cy="285752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млн. рублей</a:t>
          </a:r>
          <a:endParaRPr lang="ru-RU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0.43323</cdr:x>
      <cdr:y>0.17911</cdr:y>
    </cdr:from>
    <cdr:to>
      <cdr:x>0.5369</cdr:x>
      <cdr:y>0.32241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21554" y="11429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млн. рублей</a:t>
          </a:r>
          <a:endParaRPr lang="ru-RU" sz="11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0.26951</cdr:x>
      <cdr:y>0.55612</cdr:y>
    </cdr:from>
    <cdr:to>
      <cdr:x>0.31162</cdr:x>
      <cdr:y>0.60121</cdr:y>
    </cdr:to>
    <cdr:sp macro="" textlink="">
      <cdr:nvSpPr>
        <cdr:cNvPr id="3" name="Прямая со стрелкой 2"/>
        <cdr:cNvSpPr/>
      </cdr:nvSpPr>
      <cdr:spPr>
        <a:xfrm xmlns:a="http://schemas.openxmlformats.org/drawingml/2006/main">
          <a:off x="2286016" y="2643206"/>
          <a:ext cx="357190" cy="21431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0.11791</cdr:x>
      <cdr:y>0.01503</cdr:y>
    </cdr:from>
    <cdr:to>
      <cdr:x>0.17687</cdr:x>
      <cdr:y>0.06974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 flipV="1">
          <a:off x="1000132" y="71438"/>
          <a:ext cx="500066" cy="26002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0.37058</cdr:x>
      <cdr:y>0.19539</cdr:y>
    </cdr:from>
    <cdr:to>
      <cdr:x>0.47165</cdr:x>
      <cdr:y>0.25551</cdr:y>
    </cdr:to>
    <cdr:sp macro="" textlink="">
      <cdr:nvSpPr>
        <cdr:cNvPr id="7" name="Прямая со стрелкой 6"/>
        <cdr:cNvSpPr/>
      </cdr:nvSpPr>
      <cdr:spPr>
        <a:xfrm xmlns:a="http://schemas.openxmlformats.org/drawingml/2006/main" flipV="1">
          <a:off x="3143272" y="928694"/>
          <a:ext cx="857256" cy="28575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0.51376</cdr:x>
      <cdr:y>0.69139</cdr:y>
    </cdr:from>
    <cdr:to>
      <cdr:x>0.56429</cdr:x>
      <cdr:y>0.73648</cdr:y>
    </cdr:to>
    <cdr:sp macro="" textlink="">
      <cdr:nvSpPr>
        <cdr:cNvPr id="9" name="Прямая со стрелкой 8"/>
        <cdr:cNvSpPr/>
      </cdr:nvSpPr>
      <cdr:spPr>
        <a:xfrm xmlns:a="http://schemas.openxmlformats.org/drawingml/2006/main" flipV="1">
          <a:off x="4357718" y="3286148"/>
          <a:ext cx="428628" cy="21431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0.67378</cdr:x>
      <cdr:y>0.67636</cdr:y>
    </cdr:from>
    <cdr:to>
      <cdr:x>0.74116</cdr:x>
      <cdr:y>0.73648</cdr:y>
    </cdr:to>
    <cdr:sp macro="" textlink="">
      <cdr:nvSpPr>
        <cdr:cNvPr id="11" name="Прямая со стрелкой 10"/>
        <cdr:cNvSpPr/>
      </cdr:nvSpPr>
      <cdr:spPr>
        <a:xfrm xmlns:a="http://schemas.openxmlformats.org/drawingml/2006/main" flipV="1">
          <a:off x="5715040" y="3214710"/>
          <a:ext cx="571504" cy="28575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83C0D4-6041-4D94-A566-DAD5C3C241B5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9857D-B435-405D-B0F2-4AECE363EE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1324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9857D-B435-405D-B0F2-4AECE363EE4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8434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9F04625-B4EB-4AB3-9C7F-1803C45155AE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2AE5CBF-47BD-4508-9588-B719763F6E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img_url=http://zakarpattya.net.ua/postimages/news/2012/6/12-56.jpg&amp;iorient=&amp;ih=&amp;icolor=&amp;p=5&amp;site=&amp;text=%D0%BE%D0%B1%D1%80%D0%B0%D0%B7%D0%BE%D0%B2%D0%B0%D0%BD%D0%B8%D0%B5%20%20%D0%BA%D0%B0%D1%80%D1%82%D0%B8%D0%BD%D0%BA%D0%B8&amp;iw=&amp;wp=&amp;pos=151&amp;recent=&amp;type=&amp;isize=&amp;rpt=simage&amp;itype=&amp;nojs=1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Layout" Target="../diagrams/layout3.xml"/><Relationship Id="rId7" Type="http://schemas.openxmlformats.org/officeDocument/2006/relationships/chart" Target="../charts/chart11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9036496" cy="136815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Белокалитвинского района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572132" y="3571876"/>
            <a:ext cx="3214710" cy="571499"/>
          </a:xfrm>
          <a:noFill/>
          <a:ln>
            <a:noFill/>
          </a:ln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2013 год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 descr="http://panorama-mukachevo.com/wp-content/uploads/2013/01/4HS67DV2K39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14620"/>
            <a:ext cx="5114120" cy="3648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3093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304800" y="357166"/>
          <a:ext cx="8482013" cy="5967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649578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612439268"/>
              </p:ext>
            </p:extLst>
          </p:nvPr>
        </p:nvGraphicFramePr>
        <p:xfrm>
          <a:off x="107504" y="0"/>
          <a:ext cx="8820980" cy="6381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93638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1340768"/>
            <a:ext cx="3888432" cy="2880320"/>
          </a:xfrm>
        </p:spPr>
        <p:txBody>
          <a:bodyPr/>
          <a:lstStyle/>
          <a:p>
            <a:r>
              <a:rPr lang="ru-RU" dirty="0" smtClean="0"/>
              <a:t>947,4 </a:t>
            </a:r>
            <a:r>
              <a:rPr lang="ru-RU" dirty="0"/>
              <a:t>млн. руб. в расходной части </a:t>
            </a:r>
            <a:r>
              <a:rPr lang="ru-RU" dirty="0" smtClean="0"/>
              <a:t>бюджета минувшего </a:t>
            </a:r>
            <a:r>
              <a:rPr lang="ru-RU" dirty="0"/>
              <a:t>года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99 учреждений </a:t>
            </a:r>
            <a:r>
              <a:rPr lang="ru-RU" dirty="0"/>
              <a:t>образования</a:t>
            </a:r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1259632" y="4221088"/>
            <a:ext cx="6048672" cy="24963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/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683568" y="4857760"/>
            <a:ext cx="7888960" cy="121444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dirty="0" smtClean="0"/>
              <a:t>Доведение </a:t>
            </a:r>
            <a:r>
              <a:rPr lang="ru-RU" dirty="0"/>
              <a:t>средней заработной платы отдельных категорий работников до установленного уровня.</a:t>
            </a:r>
          </a:p>
        </p:txBody>
      </p:sp>
      <p:pic>
        <p:nvPicPr>
          <p:cNvPr id="13314" name="Picture 2" descr="http://im4-tub-ru.yandex.net/i?id=495695955-01-72&amp;n=21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697" y="1314682"/>
            <a:ext cx="4417741" cy="29715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9735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Структура расходов на образование в 2013 году</a:t>
            </a: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304800" y="1428736"/>
          <a:ext cx="8482042" cy="4895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ДИНАМИКА ИСПОЛНЕНИЯ РАСХОДОВ НА ОБРАЗОВАНИЕ (тыс. РУБЛЕЙ)</a:t>
            </a: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85720" y="1643050"/>
          <a:ext cx="8482013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57150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Состав расходов на образование в 2013 году</a:t>
            </a:r>
            <a:endParaRPr lang="ru-RU" sz="24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643306" y="1285860"/>
            <a:ext cx="2286016" cy="1071570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отдых и оздоровление детей – 19,3 млн. рублей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00034" y="5286388"/>
            <a:ext cx="2428892" cy="1357322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1300" dirty="0" smtClean="0"/>
              <a:t> </a:t>
            </a:r>
            <a:r>
              <a:rPr lang="ru-RU" sz="13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спортивного и столового оборудования и инвентаря для 18 школ – </a:t>
            </a:r>
          </a:p>
          <a:p>
            <a:pPr algn="ctr"/>
            <a:r>
              <a:rPr lang="ru-RU" sz="13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12,7 млн. рублей</a:t>
            </a:r>
            <a:endParaRPr lang="ru-RU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571868" y="4143380"/>
            <a:ext cx="2357454" cy="1071570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устройство ограждений   - </a:t>
            </a:r>
          </a:p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5,4 млн. рублей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6286512" y="2643182"/>
            <a:ext cx="2357454" cy="1214446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доступ к сети интернет  - </a:t>
            </a:r>
          </a:p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1,6 млн. рублей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3571868" y="2643182"/>
            <a:ext cx="2357454" cy="1214446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противопожарные мероприятия в образовательных учреждениях –</a:t>
            </a:r>
          </a:p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2,0 млн.рублей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6286512" y="5357826"/>
            <a:ext cx="2428892" cy="1214446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проведение молодежных мероприятий –</a:t>
            </a:r>
          </a:p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0,4 млн. рублей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571868" y="5357826"/>
            <a:ext cx="2357454" cy="1214446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капитальный ремонт ЦВР – 6,5 млн. рублей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6286512" y="4143380"/>
            <a:ext cx="2428892" cy="1000132"/>
          </a:xfrm>
          <a:prstGeom prst="round2DiagRect">
            <a:avLst>
              <a:gd name="adj1" fmla="val 7094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установку санузлов в 2 школах -3,5 млн. рублей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6286512" y="1285860"/>
            <a:ext cx="2357454" cy="1071570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разработку проектно-сметной документации для строительства  3 детских садов – </a:t>
            </a:r>
          </a:p>
          <a:p>
            <a:pPr algn="ctr"/>
            <a:r>
              <a:rPr lang="ru-RU" sz="1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3,2 млн. рублей</a:t>
            </a:r>
            <a:endParaRPr lang="ru-RU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571472" y="1285860"/>
            <a:ext cx="2428892" cy="1071570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продолжение капремонта МДОУ ДС№42 «</a:t>
            </a:r>
            <a:r>
              <a:rPr lang="ru-RU" sz="1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</a:t>
            </a:r>
          </a:p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5,4 млн. рублей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500034" y="2643182"/>
            <a:ext cx="2500330" cy="1143008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финансовое обеспечение нового ДС «Теремок»  - </a:t>
            </a:r>
          </a:p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6,3 млн. рублей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500034" y="4000504"/>
            <a:ext cx="2500330" cy="1143008"/>
          </a:xfrm>
          <a:prstGeom prst="round2DiagRect">
            <a:avLst>
              <a:gd name="adj1" fmla="val 16667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повышение заработной платы работников образования – 47,5 млн. рублей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Здравоохранение 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956635337"/>
              </p:ext>
            </p:extLst>
          </p:nvPr>
        </p:nvGraphicFramePr>
        <p:xfrm>
          <a:off x="357158" y="1142984"/>
          <a:ext cx="4968552" cy="5400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458862259"/>
              </p:ext>
            </p:extLst>
          </p:nvPr>
        </p:nvGraphicFramePr>
        <p:xfrm>
          <a:off x="4535488" y="0"/>
          <a:ext cx="4608512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8" name="Объект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0760" y="5072074"/>
            <a:ext cx="2386708" cy="133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836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075495817"/>
              </p:ext>
            </p:extLst>
          </p:nvPr>
        </p:nvGraphicFramePr>
        <p:xfrm>
          <a:off x="500034" y="1071546"/>
          <a:ext cx="8215370" cy="5616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282" y="214290"/>
            <a:ext cx="8715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МЕРОПРИЯТИЯ В СФЕРЕ ЗДРАВООХРАНЕНИЯ</a:t>
            </a:r>
            <a:endParaRPr lang="ru-RU" sz="28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850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Структура расходов на культуру </a:t>
            </a:r>
            <a:b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  2013 году</a:t>
            </a:r>
            <a:endParaRPr lang="ru-RU" sz="28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304800" y="1571612"/>
          <a:ext cx="8553480" cy="4752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Динамика исполнения расходов</a:t>
            </a:r>
            <a:b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на культуру (млн. рублей)</a:t>
            </a:r>
            <a:endParaRPr lang="ru-RU" sz="28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Ведомственная структура расходов</a:t>
            </a:r>
            <a:endParaRPr lang="ru-RU" sz="40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73400859"/>
              </p:ext>
            </p:extLst>
          </p:nvPr>
        </p:nvGraphicFramePr>
        <p:xfrm>
          <a:off x="467544" y="1484784"/>
          <a:ext cx="835292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460" name="Picture 4" descr="Состоялось расширенное планерное совещание под председательством Главы район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2071678"/>
            <a:ext cx="1714512" cy="642942"/>
          </a:xfrm>
          <a:prstGeom prst="rect">
            <a:avLst/>
          </a:prstGeom>
          <a:noFill/>
        </p:spPr>
      </p:pic>
      <p:pic>
        <p:nvPicPr>
          <p:cNvPr id="19464" name="Picture 8" descr="http://kalitva-land.ru/upload/iblock/7a5/img_326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34" y="3429000"/>
            <a:ext cx="1714512" cy="6340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288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 rot="1477738">
            <a:off x="5711205" y="3306289"/>
            <a:ext cx="2571768" cy="19145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Оказание содействия в организации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Каяльских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чтений на территории района 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- 0,3 млн. рублей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 rot="19480572">
            <a:off x="214282" y="3357562"/>
            <a:ext cx="3071834" cy="26432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сценических костюмов, музыкальных инструментов, светотехнического и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звукотехнического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оборудования, мебели, инвентаря –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3,6 млн. рублей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357554" y="285728"/>
            <a:ext cx="2143140" cy="1771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комплектование книжного фонда – 0,6 млн. рублей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 rot="21164900">
            <a:off x="5910470" y="808229"/>
            <a:ext cx="2754835" cy="21396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изготовление проектно-сметной документации  и проведение капитального ремонта в муниципальных учреждениях культуры –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0,4 млн. рублей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 rot="1057551">
            <a:off x="350706" y="1133574"/>
            <a:ext cx="2571768" cy="17716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повышение заработной платы работникам учреждений культуры  -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20,6 млн. рублей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500430" y="4286256"/>
            <a:ext cx="2428892" cy="22002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финансовое обеспечение выполнения муниципального задания учреждениями культуры –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56,7 млн. рублей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900igr.net/datai/pedagogika/Lichnostno-orientirovannye-tekhnologii/0005-001-TSennosti-lichnostno-orientirovannogo-vospitani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285992"/>
            <a:ext cx="2214578" cy="17779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 descr="http://i51.fastpic.ru/big/2013/0121/c9/1192d1a42ff9569932b83ca9e074dec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571480"/>
            <a:ext cx="1073101" cy="714379"/>
          </a:xfrm>
          <a:prstGeom prst="rect">
            <a:avLst/>
          </a:prstGeom>
          <a:noFill/>
        </p:spPr>
      </p:pic>
      <p:sp>
        <p:nvSpPr>
          <p:cNvPr id="1030" name="AutoShape 6" descr="http://d1.endata.cx/data/games/18273/463-ws45hy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d1.endata.cx/data/games/18273/463-ws45hy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5214950"/>
            <a:ext cx="642942" cy="664196"/>
          </a:xfrm>
          <a:prstGeom prst="rect">
            <a:avLst/>
          </a:prstGeom>
          <a:noFill/>
        </p:spPr>
      </p:pic>
      <p:pic>
        <p:nvPicPr>
          <p:cNvPr id="1034" name="Picture 10" descr="http://tacin.ru/newss/17052009kayala/P51301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44" y="5072074"/>
            <a:ext cx="1571636" cy="11787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42844" y="1214422"/>
            <a:ext cx="2928958" cy="1571636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buClr>
                <a:schemeClr val="accent1"/>
              </a:buClr>
              <a:buSzPct val="101000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Из бюджета района на проведение спортивно-массовых мероприятий направлено -  2,6 млн. рублей 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00034" y="1214422"/>
            <a:ext cx="3512914" cy="137784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chemeClr val="accent1"/>
              </a:buClr>
              <a:buNone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1214422"/>
            <a:ext cx="32861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Ежегодно проводятся областные турниры: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Турнир по дзюдо памяти Героя СССР А.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Атаева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Турнир по боксу на призы атамана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Усть-Белокалитвинского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казачьего юрта;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Турнир по дзюдо памяти М. Платова;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Соревнования по гребле на б/каноэ памяти В.М. Осипова;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Соревнования по гребле на б/каноэ памяти Героя СССР Б.И. Быкова;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Первенство РО по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/теннису;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Турнир по художественной гимнастике «Донская жемчужина»;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Также проведены открытые первенства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Белокалитвинского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Первенство по лёгкой атлетике памяти Р.И. Петрова;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Первенство по лёгкой атлетике памяти Ф.И. Каргина;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Первенство по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/теннису .</a:t>
            </a:r>
          </a:p>
        </p:txBody>
      </p:sp>
      <p:pic>
        <p:nvPicPr>
          <p:cNvPr id="8194" name="Picture 2" descr="http://engels.bz/images/sitemodul/11671/744__gfhgghhghg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786058"/>
            <a:ext cx="2667018" cy="2000264"/>
          </a:xfrm>
          <a:prstGeom prst="rect">
            <a:avLst/>
          </a:prstGeom>
          <a:noFill/>
        </p:spPr>
      </p:pic>
      <p:pic>
        <p:nvPicPr>
          <p:cNvPr id="8196" name="Picture 4" descr="http://im2-tub-ru.yandex.net/i?id=166192812-07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071536"/>
            <a:ext cx="2286016" cy="1714512"/>
          </a:xfrm>
          <a:prstGeom prst="rect">
            <a:avLst/>
          </a:prstGeom>
          <a:noFill/>
        </p:spPr>
      </p:pic>
      <p:pic>
        <p:nvPicPr>
          <p:cNvPr id="8198" name="Picture 6" descr="http://fights-video.ucoz.ru/_ph/23/2/2054601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4000504"/>
            <a:ext cx="2071702" cy="20429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0598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://ku.img.com.ua/img/forall/b/632/41.jpg?1392123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214422"/>
            <a:ext cx="2190797" cy="1643098"/>
          </a:xfrm>
          <a:prstGeom prst="rect">
            <a:avLst/>
          </a:prstGeom>
          <a:noFill/>
        </p:spPr>
      </p:pic>
      <p:pic>
        <p:nvPicPr>
          <p:cNvPr id="40964" name="Picture 4" descr="http://www.fcity.lv/userfiles/else/s/1385032245_20131121131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5286388"/>
            <a:ext cx="1904970" cy="1428728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2928926" y="2928934"/>
            <a:ext cx="2928958" cy="1557342"/>
          </a:xfrm>
          <a:prstGeom prst="ellips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отчетном году направлено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859,5 млн. рублей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286512" y="1285860"/>
            <a:ext cx="2571768" cy="220028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финансовое обеспечение бюджетного учреждения центра социального граждан пожилого возраста и инвалидов -118,4 млн. рублей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5357818" y="2714620"/>
            <a:ext cx="1285884" cy="7143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 rot="346914">
            <a:off x="6673108" y="3955974"/>
            <a:ext cx="2357454" cy="162878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социальную поддержку детей-сирот и детей,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отставшихся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без попечения родителей -23,3 млн. рублей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5286380" y="3929066"/>
            <a:ext cx="1428760" cy="8572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2643174" y="4643446"/>
            <a:ext cx="2357454" cy="207170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компенсацию части родительской платы, взимаемой за содержание ребенка в садах  - 5,5 млн. рублей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rot="5400000">
            <a:off x="3750463" y="4321975"/>
            <a:ext cx="500066" cy="1428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 rot="382124">
            <a:off x="321469" y="1561022"/>
            <a:ext cx="2500362" cy="207170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предоставление мер социальной поддержки отдельных категорий граждан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543,2 млн. рублей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rot="10800000">
            <a:off x="2571736" y="3214686"/>
            <a:ext cx="785818" cy="3571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8" name="Picture 8" descr="http://social.lenobl.ru/Pictures/content/1355048776obyazatelnoe-socialnoe-str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000504"/>
            <a:ext cx="2286016" cy="20136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3"/>
            <a:ext cx="91440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 </a:t>
            </a:r>
            <a:br>
              <a:rPr lang="ru-RU" dirty="0"/>
            </a:br>
            <a:r>
              <a:rPr lang="ru-RU" sz="31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r>
              <a:rPr lang="ru-RU" sz="3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1214422"/>
            <a:ext cx="5261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 отчетном году направлено 371,7 млн. рублей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000240"/>
            <a:ext cx="55007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обеспечение мероприятий по переселению граждан из многоквартирного аварийного жилищного фонда, признанного непригодным для проживания, аварийным и подлежащим сносу или реконструкции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266,9 млн. рублей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Белокалитвинское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г.п., Горняцкое с.п.,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Коксовское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с.п.,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Синегорское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с.п., Шолоховское г.п.)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3429000"/>
            <a:ext cx="5715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предоставление субсидий управляющим организациям, ТСЖ, ЖСК, жилищным или иным специализированным потребительским кооперативам на замену и модернизацию лифтов, отработавших срок службы  - 13,8 млн. рублей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Белокалитвинское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г.п.)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57686" y="457200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предоставление субсидий управляющим организациям, товариществам собственников жилья, жилищно-строительным кооперативам, жилищным или иным специализированным потребительским кооперативам на проведение капитального ремонта многоквартирных домов, разработку и (или) изготовление проектно-сметной документации – 20,8 млн. рублей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Белокалитвинское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г.п., Горняцкое с.п.,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Синегорское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с.п., Шолоховское г.п.) 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www.samara.ru/screenshots/pic_682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3" y="2180643"/>
            <a:ext cx="2714644" cy="20341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http://gtrk-omsk.ru/upload/iblock/32f/5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589868"/>
            <a:ext cx="2714644" cy="20359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674832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43372" y="3500438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капитальный ремонт объектов водопроводно-канализационного хозяйства  - 27,3 млн. рублей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(Горняцкое с.п.)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4286256"/>
            <a:ext cx="45720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разработку проектно-сметной документации на строительство, реконструкцию и капитальный ремонт объектов водопроводно-канализационного хозяйства  -  3,3 млн. рублей 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Белокалитвинское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г.п.,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Коксовское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с.п., Горняцкое с.п.)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214554"/>
            <a:ext cx="42148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-на  капитальный ремонт и ремонт дворовых территорий многоквартирных домов, проездов к дворовым территориям многоквартирных домов населенных пунктов – 36,6 млн. рублей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Белокалитвинское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г.п., Горняцкое с.п.,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Синегорское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с.п., Шолоховское г.п.)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857232"/>
            <a:ext cx="45005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строительство, реконструкция объектов электрических сетей наружного (уличного) освещения муниципальных образований 2,7 млн. рублей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Коксовское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с.п.,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Синегорское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с.п., Шолоховское г.п.)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stat17.privet.ru/lr/0a0f7ee97726c30eef27278b052037b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785794"/>
            <a:ext cx="2949403" cy="2209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988" name="Picture 4" descr="http://www.vodocanal.org/tinymce/uplimages/2011-08-11/a5e82c69d0538d611d8b3487dab27cf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750471"/>
            <a:ext cx="3143272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4214810" y="5572140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приобретение и установку детских площадок – 0,3 млн. рублей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Ильинское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4124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Дорожное хозяйство</a:t>
            </a:r>
            <a:b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(дорожные фонды)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785926"/>
            <a:ext cx="5429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ремонт и содержание межпоселковых автомобильных дорог  общего пользования   - 11,5 млн.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5572140"/>
            <a:ext cx="51435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-на капитальный ремонт, включая разработку ПСД внутригородских,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внутрипоселковых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автомобильных дорог и тротуаров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- 44,8 млн. рублей 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Белокалитвинское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Грушево-Дубовское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Ильинское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с.п., Шолоховское г.п.)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4214818"/>
            <a:ext cx="55007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ремонт и содержание внутригородских,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внутрипоселковых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автомобильных дорог общего пользования – 10,3 млн. рублей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Белокалитвинское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Богураевское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с.п.,  Горняцкое с.п.,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Грушево-Дубовское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Ильинское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с.п.,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Коксовское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Краснодонецкое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Литвиновское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Нижнепоповское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Рудаковское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с.п., 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Синегорское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с.п.,  Шолоховское г.п.)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285860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строительство, реконструкция, включая разработку ПСД межпоселковых автомобильных дорог – 2,7 млн.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214554"/>
            <a:ext cx="4929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капитальный ремонт, включая разработку ПСД межпоселковых автомобильных дорог -0,9 млн.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643182"/>
            <a:ext cx="492922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проектирование и строительство (реконструкция) автомобильных дорог общего пользования местного значения с твердым покрытием до сельских населенных пунктов, не имеющих круглогодичной связи с сетью автомобильных дорог общего пользования – 1,9 млн.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1000108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отчетном периоде направлено 121,7 млн. рублей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http://img.autorambler.ru/news/getimg.php?id=708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256"/>
            <a:ext cx="2857520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3012" name="Picture 4" descr="http://www.tulapressa.ru/wp-content/uploads/2012/08/1281904060_114023260_6-12819040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500174"/>
            <a:ext cx="3427195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14282" y="3786190"/>
            <a:ext cx="5429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повышение безопасности дорожного движения – 3,3 млн.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000240"/>
            <a:ext cx="65008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на ограждение моста и ремонт дорожного покрытия моста и подъездов в х.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Курнаковка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Изготовление проекта организации дорожного движения в Ильинском с.п. Приобретение и установка дорожных знаков  в  х. Ильинка  -  0,7 млн. рублей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85728"/>
            <a:ext cx="73581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строительство, реконструкция, включая разработку ПСД внутригородских,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внутрипоселковых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автомобильных дорог и тротуаров - 9,0 млн.рублей (Шолоховское г.п.,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Белокалитвинское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Коксовское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071546"/>
            <a:ext cx="6643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капитальный ремонт и ремонт дворовых территорий многоквартирных домов, проездов к дворовым территориям многоквартирных домов населенных пунктов – 36,6 млн.рублей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Белокалитвинское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г.п., Шолоховское г.п., Горняцкое с.п.,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Синегорское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с.п.)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389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Учреждения получатели бюджетных средств</a:t>
            </a:r>
            <a:endParaRPr lang="ru-RU" sz="32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749337191"/>
              </p:ext>
            </p:extLst>
          </p:nvPr>
        </p:nvGraphicFramePr>
        <p:xfrm>
          <a:off x="4500562" y="928670"/>
          <a:ext cx="4320480" cy="5150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67544" y="1340768"/>
            <a:ext cx="3816424" cy="2808312"/>
          </a:xfrm>
        </p:spPr>
        <p:txBody>
          <a:bodyPr/>
          <a:lstStyle/>
          <a:p>
            <a:r>
              <a:rPr lang="ru-RU" dirty="0" smtClean="0"/>
              <a:t>Субсидии на выполнение муниципального задания в отчетном 2013 году были предоставлены: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17818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260649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Итоги исполнения бюджета Белокалитвинского района за 2013 год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428596" y="1571612"/>
          <a:ext cx="8358246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26406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571480"/>
          <a:ext cx="8553480" cy="6000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Налоговые и неналоговые доходы </a:t>
            </a:r>
            <a:br>
              <a:rPr lang="ru-RU" sz="3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3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бюджета Белокалитвинского района </a:t>
            </a:r>
            <a:endParaRPr lang="ru-RU" sz="3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405" y="2606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Динамика  поступления  доходов бюджета  Белокалитвинского  района</a:t>
            </a:r>
            <a:br>
              <a:rPr lang="ru-RU" sz="3200" b="1" dirty="0" smtClean="0"/>
            </a:br>
            <a:endParaRPr lang="ru-RU" sz="3200" b="1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304800" y="1600200"/>
          <a:ext cx="855348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51972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428596" y="276225"/>
          <a:ext cx="8358245" cy="6305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785162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Динамика поступления налоговых и неналоговых доходов  </a:t>
            </a:r>
            <a:endParaRPr lang="ru-RU" sz="3200" b="1" dirty="0"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54162"/>
          <a:ext cx="8401080" cy="5160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2446</TotalTime>
  <Words>1456</Words>
  <Application>Microsoft Office PowerPoint</Application>
  <PresentationFormat>Экран (4:3)</PresentationFormat>
  <Paragraphs>171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Исполнение бюджета Белокалитвинского района</vt:lpstr>
      <vt:lpstr>Ведомственная структура расходов</vt:lpstr>
      <vt:lpstr>Учреждения получатели бюджетных средств</vt:lpstr>
      <vt:lpstr>Слайд 4</vt:lpstr>
      <vt:lpstr>Слайд 5</vt:lpstr>
      <vt:lpstr>Налоговые и неналоговые доходы  бюджета Белокалитвинского района </vt:lpstr>
      <vt:lpstr>Динамика  поступления  доходов бюджета  Белокалитвинского  района </vt:lpstr>
      <vt:lpstr>Слайд 8</vt:lpstr>
      <vt:lpstr>Динамика поступления налоговых и неналоговых доходов  </vt:lpstr>
      <vt:lpstr>Слайд 10</vt:lpstr>
      <vt:lpstr>Слайд 11</vt:lpstr>
      <vt:lpstr>ОБРАЗОВАНИЕ</vt:lpstr>
      <vt:lpstr>Структура расходов на образование в 2013 году</vt:lpstr>
      <vt:lpstr>ДИНАМИКА ИСПОЛНЕНИЯ РАСХОДОВ НА ОБРАЗОВАНИЕ (тыс. РУБЛЕЙ)</vt:lpstr>
      <vt:lpstr>Состав расходов на образование в 2013 году</vt:lpstr>
      <vt:lpstr>Здравоохранение </vt:lpstr>
      <vt:lpstr>Слайд 17</vt:lpstr>
      <vt:lpstr>Структура расходов на культуру  в  2013 году</vt:lpstr>
      <vt:lpstr>Динамика исполнения расходов  на культуру (млн. рублей)</vt:lpstr>
      <vt:lpstr>Слайд 20</vt:lpstr>
      <vt:lpstr>Физическая культура и спорт</vt:lpstr>
      <vt:lpstr>Социальная политика</vt:lpstr>
      <vt:lpstr>  Жилищно-коммунальное хозяйство </vt:lpstr>
      <vt:lpstr>Слайд 24</vt:lpstr>
      <vt:lpstr>Дорожное хозяйство  (дорожные фонды)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Исполнение бюджета Октябрьского района</dc:title>
  <dc:creator>Пользователь Windows</dc:creator>
  <cp:lastModifiedBy>Parshina</cp:lastModifiedBy>
  <cp:revision>219</cp:revision>
  <cp:lastPrinted>2014-03-18T10:05:02Z</cp:lastPrinted>
  <dcterms:created xsi:type="dcterms:W3CDTF">2013-10-04T12:49:32Z</dcterms:created>
  <dcterms:modified xsi:type="dcterms:W3CDTF">2014-05-16T08:05:06Z</dcterms:modified>
</cp:coreProperties>
</file>