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35"/>
  </p:notesMasterIdLst>
  <p:sldIdLst>
    <p:sldId id="256" r:id="rId2"/>
    <p:sldId id="257" r:id="rId3"/>
    <p:sldId id="281" r:id="rId4"/>
    <p:sldId id="282" r:id="rId5"/>
    <p:sldId id="283" r:id="rId6"/>
    <p:sldId id="277" r:id="rId7"/>
    <p:sldId id="268" r:id="rId8"/>
    <p:sldId id="280" r:id="rId9"/>
    <p:sldId id="279" r:id="rId10"/>
    <p:sldId id="266" r:id="rId11"/>
    <p:sldId id="288" r:id="rId12"/>
    <p:sldId id="289" r:id="rId13"/>
    <p:sldId id="291" r:id="rId14"/>
    <p:sldId id="290" r:id="rId15"/>
    <p:sldId id="294" r:id="rId16"/>
    <p:sldId id="293" r:id="rId17"/>
    <p:sldId id="267" r:id="rId18"/>
    <p:sldId id="258" r:id="rId19"/>
    <p:sldId id="261" r:id="rId20"/>
    <p:sldId id="278" r:id="rId21"/>
    <p:sldId id="272" r:id="rId22"/>
    <p:sldId id="262" r:id="rId23"/>
    <p:sldId id="263" r:id="rId24"/>
    <p:sldId id="259" r:id="rId25"/>
    <p:sldId id="264" r:id="rId26"/>
    <p:sldId id="284" r:id="rId27"/>
    <p:sldId id="285" r:id="rId28"/>
    <p:sldId id="286" r:id="rId29"/>
    <p:sldId id="287" r:id="rId30"/>
    <p:sldId id="274" r:id="rId31"/>
    <p:sldId id="269" r:id="rId32"/>
    <p:sldId id="276" r:id="rId33"/>
    <p:sldId id="27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37A"/>
    <a:srgbClr val="E92525"/>
    <a:srgbClr val="EC4D22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05" autoAdjust="0"/>
  </p:normalViewPr>
  <p:slideViewPr>
    <p:cSldViewPr>
      <p:cViewPr>
        <p:scale>
          <a:sx n="60" d="100"/>
          <a:sy n="60" d="100"/>
        </p:scale>
        <p:origin x="-79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5.png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etina\&#1052;&#1086;&#1080;%20&#1076;&#1086;&#1082;&#1091;&#1084;&#1077;&#1085;&#1090;&#1099;_c_D\&#1044;&#1080;&#1072;&#1075;&#1088;&#1072;&#1084;&#1084;&#1099;\&#1044;&#1080;&#1072;&#1075;&#1088;&#1072;&#1084;.%20%20&#1075;&#1086;&#1076;%20%202014%20&#1082;%20&#1073;&#1102;&#1076;&#1078;&#1077;&#1090;&#1091;%20&#1076;&#1083;&#1103;%20&#1075;&#1088;&#1072;&#1078;&#1076;&#1072;&#1085;_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etina\&#1052;&#1086;&#1080;%20&#1076;&#1086;&#1082;&#1091;&#1084;&#1077;&#1085;&#1090;&#1099;_c_D\&#1044;&#1080;&#1072;&#1075;&#1088;&#1072;&#1084;&#1084;&#1099;\&#1044;&#1080;&#1072;&#1075;&#1088;&#1072;&#1084;.%20%20&#1075;&#1086;&#1076;%20%202014%20&#1082;%20&#1073;&#1102;&#1076;&#1078;&#1077;&#1090;&#1091;%20&#1076;&#1083;&#1103;%20&#1075;&#1088;&#1072;&#1078;&#1076;&#1072;&#1085;_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etina\&#1052;&#1086;&#1080;%20&#1076;&#1086;&#1082;&#1091;&#1084;&#1077;&#1085;&#1090;&#1099;_c_D\&#1040;&#1085;&#1072;&#1083;&#1080;&#1090;&#1080;&#1095;&#1077;&#1089;&#1082;&#1072;&#1103;\2014\2014%20&#1075;&#1086;&#1076;\&#1044;&#1080;&#1072;&#1075;&#1088;&#1072;&#1084;.%20%20&#1075;&#1086;&#1076;%20%202014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&#1050;&#1085;&#1080;&#1075;&#1072;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8.png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4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5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4;&#1080;&#1072;&#1075;&#1088;&#1072;&#1084;&#1084;&#1099;\&#1050;&#1085;&#1080;&#1075;&#1072;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etina\&#1052;&#1086;&#1080;%20&#1076;&#1086;&#1082;&#1091;&#1084;&#1077;&#1085;&#1090;&#1099;_c_D\&#1044;&#1080;&#1072;&#1075;&#1088;&#1072;&#1084;&#1084;&#1099;\&#1044;&#1080;&#1072;&#1075;&#1088;&#1072;&#1084;.%20%20&#1075;&#1086;&#1076;%20%202014%20&#1082;%20&#1073;&#1102;&#1076;&#1078;&#1077;&#1090;&#1091;%20&#1076;&#1083;&#1103;%20&#1075;&#1088;&#1072;&#1078;&#1076;&#1072;&#1085;_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4;&#1080;&#1072;&#1075;&#1088;&#1072;&#1084;&#1084;&#1099;\&#1050;&#1085;&#1080;&#1075;&#1072;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Расходы, всего</a:t>
            </a:r>
            <a:endParaRPr lang="ru-RU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7.2848596729266107E-2"/>
          <c:y val="2.4080171169356745E-2"/>
        </c:manualLayout>
      </c:layout>
      <c:spPr>
        <a:solidFill>
          <a:schemeClr val="lt1"/>
        </a:solidFill>
        <a:ln w="19050" cap="flat" cmpd="sng" algn="ctr">
          <a:noFill/>
          <a:prstDash val="solid"/>
        </a:ln>
        <a:effectLst/>
      </c:spPr>
    </c:title>
    <c:view3D>
      <c:rAngAx val="1"/>
    </c:view3D>
    <c:plotArea>
      <c:layout>
        <c:manualLayout>
          <c:layoutTarget val="inner"/>
          <c:xMode val="edge"/>
          <c:yMode val="edge"/>
          <c:x val="8.3045177080817725E-2"/>
          <c:y val="0.14385216165358072"/>
          <c:w val="0.56330111545865935"/>
          <c:h val="0.8287901936610380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по ЮФО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2.5999999999999999E-2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Белокалитвинский район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2.9000000000000001E-2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среди субъектов РФ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6.2000000000000034E-2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Ростовская область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7.1999999999999995E-2</c:v>
                </c:pt>
              </c:numCache>
            </c:numRef>
          </c:val>
        </c:ser>
        <c:dLbls/>
        <c:shape val="cylinder"/>
        <c:axId val="92049408"/>
        <c:axId val="92050944"/>
        <c:axId val="0"/>
      </c:bar3DChart>
      <c:catAx>
        <c:axId val="92049408"/>
        <c:scaling>
          <c:orientation val="minMax"/>
        </c:scaling>
        <c:delete val="1"/>
        <c:axPos val="b"/>
        <c:majorTickMark val="none"/>
        <c:tickLblPos val="nextTo"/>
        <c:crossAx val="92050944"/>
        <c:crosses val="autoZero"/>
        <c:auto val="1"/>
        <c:lblAlgn val="ctr"/>
        <c:lblOffset val="100"/>
      </c:catAx>
      <c:valAx>
        <c:axId val="92050944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049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81582012089436"/>
          <c:y val="0.60909075970306603"/>
          <c:w val="0.28819456771052976"/>
          <c:h val="0.39061871924669384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собств.безвозм.!$A$27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dLbls>
            <c:dLbl>
              <c:idx val="0"/>
              <c:layout>
                <c:manualLayout>
                  <c:x val="1.4538529190008961E-2"/>
                  <c:y val="1.9830085131465366E-3"/>
                </c:manualLayout>
              </c:layout>
              <c:showVal val="1"/>
            </c:dLbl>
            <c:dLbl>
              <c:idx val="1"/>
              <c:layout>
                <c:manualLayout>
                  <c:x val="3.2041891160022068E-2"/>
                  <c:y val="-6.9020348773421395E-3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5">
                      <a:tint val="1000"/>
                      <a:satMod val="255000"/>
                    </a:schemeClr>
                  </a:gs>
                  <a:gs pos="55000">
                    <a:schemeClr val="accent5">
                      <a:tint val="12000"/>
                      <a:satMod val="255000"/>
                    </a:schemeClr>
                  </a:gs>
                  <a:gs pos="100000">
                    <a:schemeClr val="accent5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 sz="1600" b="1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собств.безвозм.!$B$26:$C$26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собств.безвозм.!$B$27:$C$27</c:f>
              <c:numCache>
                <c:formatCode>0.0</c:formatCode>
                <c:ptCount val="2"/>
                <c:pt idx="0">
                  <c:v>418</c:v>
                </c:pt>
                <c:pt idx="1">
                  <c:v>334.7</c:v>
                </c:pt>
              </c:numCache>
            </c:numRef>
          </c:val>
        </c:ser>
        <c:ser>
          <c:idx val="1"/>
          <c:order val="1"/>
          <c:tx>
            <c:strRef>
              <c:f>собств.безвозм.!$A$28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0727894262784901E-2"/>
                  <c:y val="-4.564532616829714E-2"/>
                </c:manualLayout>
              </c:layout>
              <c:showVal val="1"/>
            </c:dLbl>
            <c:dLbl>
              <c:idx val="1"/>
              <c:layout>
                <c:manualLayout>
                  <c:x val="1.2260450586039941E-2"/>
                  <c:y val="-3.363339822927161E-2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2">
                      <a:tint val="1000"/>
                      <a:satMod val="255000"/>
                    </a:schemeClr>
                  </a:gs>
                  <a:gs pos="55000">
                    <a:schemeClr val="accent2">
                      <a:tint val="12000"/>
                      <a:satMod val="255000"/>
                    </a:schemeClr>
                  </a:gs>
                  <a:gs pos="100000">
                    <a:schemeClr val="accent2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 sz="18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собств.безвозм.!$B$26:$C$26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собств.безвозм.!$B$28:$C$28</c:f>
              <c:numCache>
                <c:formatCode>General</c:formatCode>
                <c:ptCount val="2"/>
                <c:pt idx="0" formatCode="0.0">
                  <c:v>2244.6999999999998</c:v>
                </c:pt>
                <c:pt idx="1">
                  <c:v>2519.6999999999998</c:v>
                </c:pt>
              </c:numCache>
            </c:numRef>
          </c:val>
        </c:ser>
        <c:dLbls>
          <c:showVal val="1"/>
        </c:dLbls>
        <c:shape val="cylinder"/>
        <c:axId val="74750592"/>
        <c:axId val="74760576"/>
        <c:axId val="0"/>
      </c:bar3DChart>
      <c:catAx>
        <c:axId val="74750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760576"/>
        <c:crosses val="autoZero"/>
        <c:auto val="1"/>
        <c:lblAlgn val="ctr"/>
        <c:lblOffset val="100"/>
      </c:catAx>
      <c:valAx>
        <c:axId val="7476057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7505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plotArea>
      <c:layout>
        <c:manualLayout>
          <c:layoutTarget val="inner"/>
          <c:xMode val="edge"/>
          <c:yMode val="edge"/>
          <c:x val="0.38146931547184554"/>
          <c:y val="2.8153121625783241E-2"/>
          <c:w val="0.59075357447948262"/>
          <c:h val="0.93888888888889077"/>
        </c:manualLayout>
      </c:layout>
      <c:barChart>
        <c:barDir val="bar"/>
        <c:grouping val="clustered"/>
        <c:ser>
          <c:idx val="0"/>
          <c:order val="0"/>
          <c:tx>
            <c:strRef>
              <c:f>[1]пост.14.13!$B$3</c:f>
              <c:strCache>
                <c:ptCount val="1"/>
                <c:pt idx="0">
                  <c:v>2014г.</c:v>
                </c:pt>
              </c:strCache>
            </c:strRef>
          </c:tx>
          <c:dLbls>
            <c:dLbl>
              <c:idx val="0"/>
              <c:layout>
                <c:manualLayout>
                  <c:x val="2.9384550991335243E-3"/>
                  <c:y val="2.6426241465856249E-2"/>
                </c:manualLayout>
              </c:layout>
              <c:showVal val="1"/>
            </c:dLbl>
            <c:dLbl>
              <c:idx val="1"/>
              <c:layout>
                <c:manualLayout>
                  <c:x val="5.8769101982669983E-3"/>
                  <c:y val="1.6816699114635798E-2"/>
                </c:manualLayout>
              </c:layout>
              <c:showVal val="1"/>
            </c:dLbl>
            <c:dLbl>
              <c:idx val="2"/>
              <c:layout>
                <c:manualLayout>
                  <c:x val="8.8153652974005247E-3"/>
                  <c:y val="2.1621470290245932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2011927939025648E-2"/>
                </c:manualLayout>
              </c:layout>
              <c:showVal val="1"/>
            </c:dLbl>
            <c:dLbl>
              <c:idx val="4"/>
              <c:layout>
                <c:manualLayout>
                  <c:x val="2.0569185693934677E-2"/>
                  <c:y val="1.6816699114635798E-2"/>
                </c:manualLayout>
              </c:layout>
              <c:showVal val="1"/>
            </c:dLbl>
            <c:dLbl>
              <c:idx val="5"/>
              <c:layout>
                <c:manualLayout>
                  <c:x val="4.4076826487002892E-3"/>
                  <c:y val="7.2071567634153398E-3"/>
                </c:manualLayout>
              </c:layout>
              <c:showVal val="1"/>
            </c:dLbl>
            <c:dLbl>
              <c:idx val="6"/>
              <c:layout>
                <c:manualLayout>
                  <c:x val="4.4076826487002892E-3"/>
                  <c:y val="1.2011927939025559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1.9219084702440901E-2"/>
                </c:manualLayout>
              </c:layout>
              <c:showVal val="1"/>
            </c:dLbl>
            <c:dLbl>
              <c:idx val="9"/>
              <c:layout>
                <c:manualLayout>
                  <c:x val="-1.4692275495667643E-3"/>
                  <c:y val="3.5147279478027843E-2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-4.1666375038494916E-3"/>
                  <c:y val="1.7175354474830942E-2"/>
                </c:manualLayout>
              </c:layout>
              <c:dLblPos val="outEnd"/>
              <c:showVal val="1"/>
            </c:dLbl>
            <c:spPr>
              <a:gradFill rotWithShape="1">
                <a:gsLst>
                  <a:gs pos="0">
                    <a:schemeClr val="accent4">
                      <a:tint val="1000"/>
                      <a:satMod val="255000"/>
                    </a:schemeClr>
                  </a:gs>
                  <a:gs pos="55000">
                    <a:schemeClr val="accent4">
                      <a:tint val="12000"/>
                      <a:satMod val="255000"/>
                    </a:schemeClr>
                  </a:gs>
                  <a:gs pos="100000">
                    <a:schemeClr val="accent4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[1]пост.14.13!$A$4:$A$14</c:f>
              <c:strCache>
                <c:ptCount val="11"/>
                <c:pt idx="0">
                  <c:v>ЕСХН </c:v>
                </c:pt>
                <c:pt idx="1">
                  <c:v>Патент </c:v>
                </c:pt>
                <c:pt idx="2">
                  <c:v>Налог на прибыль </c:v>
                </c:pt>
                <c:pt idx="3">
                  <c:v>Плата за негативное воздействие </c:v>
                </c:pt>
                <c:pt idx="4">
                  <c:v>Штрафы </c:v>
                </c:pt>
                <c:pt idx="5">
                  <c:v>Доходы от продажи активов </c:v>
                </c:pt>
                <c:pt idx="6">
                  <c:v>Государственная пошлина</c:v>
                </c:pt>
                <c:pt idx="7">
                  <c:v>Акцизы </c:v>
                </c:pt>
                <c:pt idx="8">
                  <c:v>УСН </c:v>
                </c:pt>
                <c:pt idx="9">
                  <c:v>Доходы от использования имущества </c:v>
                </c:pt>
                <c:pt idx="10">
                  <c:v>ЕНВД </c:v>
                </c:pt>
              </c:strCache>
            </c:strRef>
          </c:cat>
          <c:val>
            <c:numRef>
              <c:f>[1]пост.14.13!$B$4:$B$14</c:f>
              <c:numCache>
                <c:formatCode>General</c:formatCode>
                <c:ptCount val="11"/>
                <c:pt idx="0">
                  <c:v>396.9</c:v>
                </c:pt>
                <c:pt idx="1">
                  <c:v>1054.5</c:v>
                </c:pt>
                <c:pt idx="2">
                  <c:v>2559.5</c:v>
                </c:pt>
                <c:pt idx="3">
                  <c:v>3489.9</c:v>
                </c:pt>
                <c:pt idx="4">
                  <c:v>5731.5</c:v>
                </c:pt>
                <c:pt idx="5">
                  <c:v>6560.9</c:v>
                </c:pt>
                <c:pt idx="6">
                  <c:v>6646.7</c:v>
                </c:pt>
                <c:pt idx="7">
                  <c:v>8794.7000000000007</c:v>
                </c:pt>
                <c:pt idx="8">
                  <c:v>8081.6</c:v>
                </c:pt>
                <c:pt idx="9">
                  <c:v>25037.9</c:v>
                </c:pt>
                <c:pt idx="10">
                  <c:v>27487.9</c:v>
                </c:pt>
              </c:numCache>
            </c:numRef>
          </c:val>
        </c:ser>
        <c:ser>
          <c:idx val="1"/>
          <c:order val="1"/>
          <c:tx>
            <c:strRef>
              <c:f>[1]пост.14.13!$C$3</c:f>
              <c:strCache>
                <c:ptCount val="1"/>
                <c:pt idx="0">
                  <c:v>2013г.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2.402385587805114E-3"/>
                </c:manualLayout>
              </c:layout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9437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>
                <c:manualLayout>
                  <c:x val="5.8332925053892919E-2"/>
                  <c:y val="-4.4043226985310723E-17"/>
                </c:manualLayout>
              </c:layout>
              <c:showVal val="1"/>
            </c:dLbl>
            <c:dLbl>
              <c:idx val="9"/>
              <c:layout>
                <c:manualLayout>
                  <c:x val="5.4166287550043463E-2"/>
                  <c:y val="2.6426241465856249E-2"/>
                </c:manualLayout>
              </c:layout>
              <c:showVal val="1"/>
            </c:dLbl>
            <c:dLbl>
              <c:idx val="10"/>
              <c:layout>
                <c:manualLayout>
                  <c:x val="2.0833187519247488E-2"/>
                  <c:y val="-2.162147029024600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[1]пост.14.13!$A$4:$A$14</c:f>
              <c:strCache>
                <c:ptCount val="11"/>
                <c:pt idx="0">
                  <c:v>ЕСХН </c:v>
                </c:pt>
                <c:pt idx="1">
                  <c:v>Патент </c:v>
                </c:pt>
                <c:pt idx="2">
                  <c:v>Налог на прибыль </c:v>
                </c:pt>
                <c:pt idx="3">
                  <c:v>Плата за негативное воздействие </c:v>
                </c:pt>
                <c:pt idx="4">
                  <c:v>Штрафы </c:v>
                </c:pt>
                <c:pt idx="5">
                  <c:v>Доходы от продажи активов </c:v>
                </c:pt>
                <c:pt idx="6">
                  <c:v>Государственная пошлина</c:v>
                </c:pt>
                <c:pt idx="7">
                  <c:v>Акцизы </c:v>
                </c:pt>
                <c:pt idx="8">
                  <c:v>УСН </c:v>
                </c:pt>
                <c:pt idx="9">
                  <c:v>Доходы от использования имущества </c:v>
                </c:pt>
                <c:pt idx="10">
                  <c:v>ЕНВД </c:v>
                </c:pt>
              </c:strCache>
            </c:strRef>
          </c:cat>
          <c:val>
            <c:numRef>
              <c:f>[1]пост.14.13!$C$4:$C$14</c:f>
              <c:numCache>
                <c:formatCode>General</c:formatCode>
                <c:ptCount val="11"/>
                <c:pt idx="0">
                  <c:v>796.5</c:v>
                </c:pt>
                <c:pt idx="1">
                  <c:v>921.2</c:v>
                </c:pt>
                <c:pt idx="2">
                  <c:v>2737.6</c:v>
                </c:pt>
                <c:pt idx="3">
                  <c:v>3305.3</c:v>
                </c:pt>
                <c:pt idx="4">
                  <c:v>9437</c:v>
                </c:pt>
                <c:pt idx="5">
                  <c:v>5158.5</c:v>
                </c:pt>
                <c:pt idx="6">
                  <c:v>5167.4000000000005</c:v>
                </c:pt>
                <c:pt idx="8">
                  <c:v>8046.9</c:v>
                </c:pt>
                <c:pt idx="9">
                  <c:v>24429.4</c:v>
                </c:pt>
                <c:pt idx="10">
                  <c:v>24548.3</c:v>
                </c:pt>
              </c:numCache>
            </c:numRef>
          </c:val>
        </c:ser>
        <c:dLbls>
          <c:showVal val="1"/>
        </c:dLbls>
        <c:axId val="75671808"/>
        <c:axId val="75681792"/>
      </c:barChart>
      <c:catAx>
        <c:axId val="75671808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75681792"/>
        <c:crosses val="autoZero"/>
        <c:auto val="1"/>
        <c:lblAlgn val="ctr"/>
        <c:lblOffset val="100"/>
      </c:catAx>
      <c:valAx>
        <c:axId val="75681792"/>
        <c:scaling>
          <c:orientation val="minMax"/>
        </c:scaling>
        <c:delete val="1"/>
        <c:axPos val="b"/>
        <c:numFmt formatCode="General" sourceLinked="1"/>
        <c:tickLblPos val="nextTo"/>
        <c:crossAx val="75671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99997088319911"/>
          <c:y val="0.44976970620607909"/>
          <c:w val="0.20622467357982791"/>
          <c:h val="9.7171069342138663E-2"/>
        </c:manualLayout>
      </c:layout>
      <c:spPr>
        <a:gradFill rotWithShape="1"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c:spPr>
      <c:txPr>
        <a:bodyPr/>
        <a:lstStyle/>
        <a:p>
          <a:pPr>
            <a:defRPr sz="200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1014334407178404E-2"/>
          <c:y val="3.1540997878602615E-2"/>
          <c:w val="0.9489856655928216"/>
          <c:h val="0.7104224822968529"/>
        </c:manualLayout>
      </c:layout>
      <c:bar3DChart>
        <c:barDir val="col"/>
        <c:grouping val="clustered"/>
        <c:dLbls>
          <c:showVal val="1"/>
        </c:dLbls>
        <c:gapWidth val="75"/>
        <c:shape val="cylinder"/>
        <c:axId val="75193728"/>
        <c:axId val="75199616"/>
        <c:axId val="0"/>
      </c:bar3DChart>
      <c:catAx>
        <c:axId val="75193728"/>
        <c:scaling>
          <c:orientation val="minMax"/>
        </c:scaling>
        <c:axPos val="b"/>
        <c:numFmt formatCode="General" sourceLinked="1"/>
        <c:majorTickMark val="none"/>
        <c:tickLblPos val="nextTo"/>
        <c:crossAx val="75199616"/>
        <c:crosses val="autoZero"/>
        <c:auto val="1"/>
        <c:lblAlgn val="ctr"/>
        <c:lblOffset val="100"/>
      </c:catAx>
      <c:valAx>
        <c:axId val="75199616"/>
        <c:scaling>
          <c:orientation val="minMax"/>
        </c:scaling>
        <c:delete val="1"/>
        <c:axPos val="l"/>
        <c:numFmt formatCode="0.00%" sourceLinked="1"/>
        <c:majorTickMark val="none"/>
        <c:tickLblPos val="nextTo"/>
        <c:crossAx val="751937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14300" h="82550" prst="artDeco"/>
            </a:sp3d>
          </c:spPr>
          <c:explosion val="3"/>
          <c:dLbls>
            <c:dLbl>
              <c:idx val="0"/>
              <c:layout>
                <c:manualLayout>
                  <c:x val="0.12473732603278569"/>
                  <c:y val="-0.203744756114939"/>
                </c:manualLayout>
              </c:layout>
              <c:showVal val="1"/>
              <c:showCatName val="1"/>
              <c:separator> </c:separator>
            </c:dLbl>
            <c:dLbl>
              <c:idx val="1"/>
              <c:layout>
                <c:manualLayout>
                  <c:x val="0.16266570965176697"/>
                  <c:y val="0.15465278326307086"/>
                </c:manualLayout>
              </c:layout>
              <c:showVal val="1"/>
              <c:showCatName val="1"/>
              <c:separator> </c:separator>
            </c:dLbl>
            <c:dLbl>
              <c:idx val="2"/>
              <c:layout>
                <c:manualLayout>
                  <c:x val="-0.13749068373748352"/>
                  <c:y val="0.15205470248973771"/>
                </c:manualLayout>
              </c:layout>
              <c:showVal val="1"/>
              <c:showCatName val="1"/>
              <c:separator> </c:separator>
            </c:dLbl>
            <c:dLbl>
              <c:idx val="3"/>
              <c:layout>
                <c:manualLayout>
                  <c:x val="-0.15982580002469748"/>
                  <c:y val="0.11284419910906014"/>
                </c:manualLayout>
              </c:layout>
              <c:showVal val="1"/>
              <c:showCatName val="1"/>
              <c:separator> </c:separator>
            </c:dLbl>
            <c:dLbl>
              <c:idx val="4"/>
              <c:layout>
                <c:manualLayout>
                  <c:x val="-0.19262038774233939"/>
                  <c:y val="6.9414316702819973E-2"/>
                </c:manualLayout>
              </c:layout>
              <c:showVal val="1"/>
              <c:showCatName val="1"/>
              <c:separator> </c:separator>
            </c:dLbl>
            <c:dLbl>
              <c:idx val="5"/>
              <c:layout>
                <c:manualLayout>
                  <c:x val="-0.18628489553431382"/>
                  <c:y val="-3.4707185903738363E-2"/>
                </c:manualLayout>
              </c:layout>
              <c:showVal val="1"/>
              <c:showCatName val="1"/>
              <c:separator> </c:separator>
            </c:dLbl>
            <c:dLbl>
              <c:idx val="6"/>
              <c:layout>
                <c:manualLayout>
                  <c:x val="-0.18344515784228149"/>
                  <c:y val="-8.6767895878525028E-2"/>
                </c:manualLayout>
              </c:layout>
              <c:showVal val="1"/>
              <c:showCatName val="1"/>
              <c:separator> </c:separator>
            </c:dLbl>
            <c:dLbl>
              <c:idx val="7"/>
              <c:layout>
                <c:manualLayout>
                  <c:x val="-9.6196851063635028E-2"/>
                  <c:y val="-0.15328994938539486"/>
                </c:manualLayout>
              </c:layout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eparator> </c:separator>
          </c:dLbls>
          <c:cat>
            <c:strRef>
              <c:f>неналог14!$A$2:$A$9</c:f>
              <c:strCache>
                <c:ptCount val="8"/>
                <c:pt idx="0">
                  <c:v>Аренда земли </c:v>
                </c:pt>
                <c:pt idx="1">
                  <c:v>Аренда имущества</c:v>
                </c:pt>
                <c:pt idx="2">
                  <c:v>Платежи МУП</c:v>
                </c:pt>
                <c:pt idx="3">
                  <c:v>Негативка</c:v>
                </c:pt>
                <c:pt idx="4">
                  <c:v>Компенсация затрат государства </c:v>
                </c:pt>
                <c:pt idx="5">
                  <c:v>Продажа имущества</c:v>
                </c:pt>
                <c:pt idx="6">
                  <c:v>Продажа земли</c:v>
                </c:pt>
                <c:pt idx="7">
                  <c:v>Штрафы</c:v>
                </c:pt>
              </c:strCache>
            </c:strRef>
          </c:cat>
          <c:val>
            <c:numRef>
              <c:f>неналог14!$B$2:$B$9</c:f>
              <c:numCache>
                <c:formatCode>0.0</c:formatCode>
                <c:ptCount val="8"/>
                <c:pt idx="0">
                  <c:v>40.9</c:v>
                </c:pt>
                <c:pt idx="1">
                  <c:v>19.8</c:v>
                </c:pt>
                <c:pt idx="2">
                  <c:v>0.2</c:v>
                </c:pt>
                <c:pt idx="3">
                  <c:v>8.5</c:v>
                </c:pt>
                <c:pt idx="4">
                  <c:v>0.60000000000000064</c:v>
                </c:pt>
                <c:pt idx="5">
                  <c:v>4.9000000000000004</c:v>
                </c:pt>
                <c:pt idx="6">
                  <c:v>11</c:v>
                </c:pt>
                <c:pt idx="7">
                  <c:v>14</c:v>
                </c:pt>
              </c:numCache>
            </c:numRef>
          </c:val>
        </c:ser>
        <c:dLbls>
          <c:showVal val="1"/>
        </c:dLbls>
        <c:firstSliceAng val="0"/>
        <c:holeSize val="30"/>
      </c:doughnut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5454635512587869"/>
          <c:y val="3.9375515075688185E-2"/>
          <c:w val="0.78205082523512492"/>
          <c:h val="0.8395688132802836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dLbls>
            <c:dLbl>
              <c:idx val="1"/>
              <c:layout>
                <c:manualLayout>
                  <c:x val="2.4863850838822152E-3"/>
                  <c:y val="3.6005373872927335E-2"/>
                </c:manualLayout>
              </c:layout>
              <c:showVal val="1"/>
            </c:dLbl>
            <c:dLbl>
              <c:idx val="2"/>
              <c:layout>
                <c:manualLayout>
                  <c:x val="4.9727701677644365E-3"/>
                  <c:y val="3.6005373872927335E-2"/>
                </c:manualLayout>
              </c:layout>
              <c:showVal val="1"/>
            </c:dLbl>
            <c:dLbl>
              <c:idx val="3"/>
              <c:layout>
                <c:manualLayout>
                  <c:x val="7.4591552516466431E-3"/>
                  <c:y val="7.2071894836323133E-2"/>
                </c:manualLayout>
              </c:layout>
              <c:showVal val="1"/>
            </c:dLbl>
            <c:numFmt formatCode="#,##0.0" sourceLinked="0"/>
            <c:spPr>
              <a:solidFill>
                <a:schemeClr val="lt1"/>
              </a:solidFill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1833909.7</c:v>
                </c:pt>
                <c:pt idx="1">
                  <c:v>2051283.3</c:v>
                </c:pt>
                <c:pt idx="2">
                  <c:v>2361157.7000000002</c:v>
                </c:pt>
                <c:pt idx="3">
                  <c:v>2754180.8</c:v>
                </c:pt>
                <c:pt idx="4">
                  <c:v>2707419.4</c:v>
                </c:pt>
                <c:pt idx="5">
                  <c:v>2789119.9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dLbls>
            <c:numFmt formatCode="#,##0.0" sourceLinked="0"/>
            <c:spPr>
              <a:solidFill>
                <a:schemeClr val="lt1"/>
              </a:solidFill>
              <a:ln w="1905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1885479.3</c:v>
                </c:pt>
                <c:pt idx="1">
                  <c:v>2197254.1</c:v>
                </c:pt>
                <c:pt idx="2">
                  <c:v>2479356.1</c:v>
                </c:pt>
                <c:pt idx="3">
                  <c:v>2932980.1</c:v>
                </c:pt>
                <c:pt idx="4">
                  <c:v>2843702</c:v>
                </c:pt>
                <c:pt idx="5">
                  <c:v>2926519</c:v>
                </c:pt>
              </c:numCache>
            </c:numRef>
          </c:val>
        </c:ser>
        <c:dLbls>
          <c:showVal val="1"/>
        </c:dLbls>
        <c:gapWidth val="75"/>
        <c:shape val="box"/>
        <c:axId val="100282368"/>
        <c:axId val="100283904"/>
        <c:axId val="100219072"/>
      </c:bar3DChart>
      <c:catAx>
        <c:axId val="1002823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 u="sng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283904"/>
        <c:crosses val="autoZero"/>
        <c:auto val="1"/>
        <c:lblAlgn val="ctr"/>
        <c:lblOffset val="100"/>
      </c:catAx>
      <c:valAx>
        <c:axId val="10028390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282368"/>
        <c:crosses val="autoZero"/>
        <c:crossBetween val="between"/>
      </c:valAx>
      <c:serAx>
        <c:axId val="100219072"/>
        <c:scaling>
          <c:orientation val="minMax"/>
        </c:scaling>
        <c:delete val="1"/>
        <c:axPos val="b"/>
        <c:tickLblPos val="nextTo"/>
        <c:crossAx val="100283904"/>
        <c:crosses val="autoZero"/>
      </c:serAx>
      <c:spPr>
        <a:effectLst>
          <a:glow rad="63500">
            <a:schemeClr val="accent1">
              <a:satMod val="175000"/>
              <a:alpha val="40000"/>
            </a:schemeClr>
          </a:glow>
        </a:effectLst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val>
            <c:numRef>
              <c:f>Лист1!$B$6:$B$7</c:f>
              <c:numCache>
                <c:formatCode>#,##0.00</c:formatCode>
                <c:ptCount val="2"/>
                <c:pt idx="0">
                  <c:v>947.4</c:v>
                </c:pt>
                <c:pt idx="1">
                  <c:v>1015.7</c:v>
                </c:pt>
              </c:numCache>
            </c:numRef>
          </c:val>
        </c:ser>
        <c:dLbls/>
        <c:shape val="cylinder"/>
        <c:axId val="75780864"/>
        <c:axId val="75782400"/>
        <c:axId val="0"/>
      </c:bar3DChart>
      <c:catAx>
        <c:axId val="75780864"/>
        <c:scaling>
          <c:orientation val="minMax"/>
        </c:scaling>
        <c:delete val="1"/>
        <c:axPos val="b"/>
        <c:majorTickMark val="none"/>
        <c:tickLblPos val="nextTo"/>
        <c:crossAx val="75782400"/>
        <c:crosses val="autoZero"/>
        <c:auto val="1"/>
        <c:lblAlgn val="ctr"/>
        <c:lblOffset val="100"/>
      </c:catAx>
      <c:valAx>
        <c:axId val="75782400"/>
        <c:scaling>
          <c:orientation val="minMax"/>
        </c:scaling>
        <c:axPos val="l"/>
        <c:majorGridlines/>
        <c:numFmt formatCode="#,##0" sourceLinked="0"/>
        <c:maj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780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4649293796147316E-2"/>
          <c:y val="3.1040148854197421E-2"/>
          <c:w val="0.64365166665135298"/>
          <c:h val="0.88174418511003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3414419599360828E-2"/>
                  <c:y val="0.2357003122163221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65,9%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</c:dLbl>
            <c:dLbl>
              <c:idx val="1"/>
              <c:layout>
                <c:manualLayout>
                  <c:x val="6.0395080518902584E-2"/>
                  <c:y val="-0.1192586122047243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65,9%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</c:dLbl>
            <c:dLbl>
              <c:idx val="2"/>
              <c:layout>
                <c:manualLayout>
                  <c:x val="-3.2765663445618431E-2"/>
                  <c:y val="-2.798425196850395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2,5%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</c:dLbl>
            <c:dLbl>
              <c:idx val="3"/>
              <c:layout>
                <c:manualLayout>
                  <c:x val="7.0260286308366129E-2"/>
                  <c:y val="-2.580856299212598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2,1%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</c:dLbl>
            <c:numFmt formatCode="@" sourceLinked="0"/>
            <c:spPr>
              <a:solidFill>
                <a:schemeClr val="lt1"/>
              </a:solidFill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Общее образование                     669 670,8 тыс. рублей</c:v>
                </c:pt>
                <c:pt idx="1">
                  <c:v>Дошкольное образование                    299 421,3 тыс. рублей</c:v>
                </c:pt>
                <c:pt idx="2">
                  <c:v>Другие вопросы                         25263,5 тыс. рублей</c:v>
                </c:pt>
                <c:pt idx="3">
                  <c:v>Молодежная политика и оздоровление детей                      21376,4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669670.80000000005</c:v>
                </c:pt>
                <c:pt idx="1">
                  <c:v>299421.3</c:v>
                </c:pt>
                <c:pt idx="2">
                  <c:v>25263.5</c:v>
                </c:pt>
                <c:pt idx="3">
                  <c:v>21376.400000000001</c:v>
                </c:pt>
              </c:numCache>
            </c:numRef>
          </c:val>
        </c:ser>
        <c:dLbls>
          <c:showPercent val="1"/>
        </c:dLbls>
      </c:pie3DChart>
      <c:spPr>
        <a:solidFill>
          <a:schemeClr val="accent5"/>
        </a:solidFill>
      </c:spPr>
    </c:plotArea>
    <c:legend>
      <c:legendPos val="r"/>
      <c:layout>
        <c:manualLayout>
          <c:xMode val="edge"/>
          <c:yMode val="edge"/>
          <c:x val="0.71775568033069148"/>
          <c:y val="0.2315755243384795"/>
          <c:w val="0.26053108102649764"/>
          <c:h val="0.50702611364889039"/>
        </c:manualLayout>
      </c:layout>
      <c:spPr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 sz="120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Тыс. рублей</a:t>
            </a:r>
            <a:endParaRPr lang="ru-RU" sz="1600" dirty="0"/>
          </a:p>
        </c:rich>
      </c:tx>
      <c:layout>
        <c:manualLayout>
          <c:xMode val="edge"/>
          <c:yMode val="edge"/>
          <c:x val="4.1005662216880762E-2"/>
          <c:y val="0.10460978016083398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8.5206274151098646E-2"/>
          <c:y val="0.15037591739634695"/>
          <c:w val="0.57524666042015471"/>
          <c:h val="0.7500353688231016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Бюджеты поселений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63184.5</c:v>
                </c:pt>
                <c:pt idx="1">
                  <c:v>92414.9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Районный бюджет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62951.3</c:v>
                </c:pt>
                <c:pt idx="1">
                  <c:v>63514.400000000001</c:v>
                </c:pt>
              </c:numCache>
            </c:numRef>
          </c:val>
        </c:ser>
        <c:dLbls/>
        <c:gapWidth val="55"/>
        <c:gapDepth val="55"/>
        <c:shape val="box"/>
        <c:axId val="85557632"/>
        <c:axId val="91951104"/>
        <c:axId val="0"/>
      </c:bar3DChart>
      <c:catAx>
        <c:axId val="855576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951104"/>
        <c:crosses val="autoZero"/>
        <c:auto val="1"/>
        <c:lblAlgn val="ctr"/>
        <c:lblOffset val="100"/>
      </c:catAx>
      <c:valAx>
        <c:axId val="919511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5557632"/>
        <c:crosses val="autoZero"/>
        <c:crossBetween val="between"/>
      </c:valAx>
      <c:spPr>
        <a:solidFill>
          <a:schemeClr val="lt1"/>
        </a:solidFill>
        <a:ln w="19050" cap="flat" cmpd="sng" algn="ctr">
          <a:noFill/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67891163604549465"/>
          <c:y val="0.32109553389751738"/>
          <c:w val="0.25852574515790988"/>
          <c:h val="0.14570909917567318"/>
        </c:manualLayout>
      </c:layout>
      <c:spPr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783561446309691"/>
          <c:y val="0.39313711974920917"/>
          <c:w val="0.34978572831931581"/>
          <c:h val="0.50032656587717828"/>
        </c:manualLayout>
      </c:layout>
      <c:pie3DChart>
        <c:varyColors val="1"/>
        <c:dLbls>
          <c:showPercent val="1"/>
        </c:dLbls>
      </c:pie3DChart>
    </c:plotArea>
    <c:plotVisOnly val="1"/>
    <c:dispBlanksAs val="zero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0239580052493437"/>
          <c:y val="0.46801514925460458"/>
          <c:w val="0.21020839895013158"/>
          <c:h val="0.28382490682329603"/>
        </c:manualLayout>
      </c:layout>
      <c:pie3DChart>
        <c:varyColors val="1"/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3286917793517922"/>
          <c:y val="0.36017432704632846"/>
          <c:w val="0.52833575967972224"/>
          <c:h val="0.51453506683757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Средства Массовой информации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66,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0.002%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Физическая культура и спорт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259,7</a:t>
                    </a:r>
                    <a:r>
                      <a:rPr lang="ru-RU" sz="1000" baseline="0" dirty="0" smtClean="0">
                        <a:latin typeface="Times New Roman" pitchFamily="18" charset="0"/>
                        <a:cs typeface="Times New Roman" pitchFamily="18" charset="0"/>
                      </a:rPr>
                      <a:t> тыс. рублей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0.009%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6.0700654180314922E-2"/>
                  <c:y val="1.881615088811576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Социальная политика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973 893,4</a:t>
                    </a:r>
                    <a:r>
                      <a:rPr lang="ru-RU" sz="1000" baseline="0" dirty="0" smtClean="0">
                        <a:latin typeface="Times New Roman" pitchFamily="18" charset="0"/>
                        <a:cs typeface="Times New Roman" pitchFamily="18" charset="0"/>
                      </a:rPr>
                      <a:t> тыс.рублей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34.997%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5.1164444246823912E-3"/>
                  <c:y val="-0.13788536677976071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Здравоохранение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35 760.3 тыс.рублей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1.2%</a:t>
                    </a:r>
                    <a:endParaRPr lang="ru-RU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1.5648884347266218E-2"/>
                  <c:y val="6.325251785387291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Культура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106 012,4 тыс. рублей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3.8%</a:t>
                    </a:r>
                    <a:endParaRPr lang="ru-RU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-0.12150950241234815"/>
                  <c:y val="-0.1050051272660686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Образование
</a:t>
                    </a:r>
                    <a:r>
                      <a:rPr lang="ru-RU" sz="1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1 015 731,9 тыс. рублей</a:t>
                    </a:r>
                    <a:r>
                      <a:rPr lang="ru-RU" sz="1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
36.5</a:t>
                    </a:r>
                    <a:r>
                      <a:rPr lang="ru-RU" sz="1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% </a:t>
                    </a:r>
                    <a:endParaRPr lang="ru-RU" sz="1000" dirty="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numFmt formatCode="0.0%" sourceLinked="0"/>
              <c:spPr>
                <a:solidFill>
                  <a:schemeClr val="lt1"/>
                </a:solidFill>
                <a:ln w="1905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showVal val="1"/>
              <c:showCatName val="1"/>
              <c:showPercent val="1"/>
            </c:dLbl>
            <c:dLbl>
              <c:idx val="6"/>
              <c:layout>
                <c:manualLayout>
                  <c:x val="-1.7330592980150553E-2"/>
                  <c:y val="8.7080391134326557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Охрана окружающей среды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90,</a:t>
                    </a:r>
                    <a:r>
                      <a:rPr lang="ru-RU" sz="1000" baseline="0" dirty="0" smtClean="0">
                        <a:latin typeface="Times New Roman" pitchFamily="18" charset="0"/>
                        <a:cs typeface="Times New Roman" pitchFamily="18" charset="0"/>
                      </a:rPr>
                      <a:t>1 тыс.рублей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0.003%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Жилищно-коммунальное хозяйство
</a:t>
                    </a:r>
                    <a:r>
                      <a:rPr lang="ru-RU" sz="1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355 210,0 тыс.</a:t>
                    </a:r>
                    <a:r>
                      <a:rPr lang="ru-RU" sz="10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рублей</a:t>
                    </a:r>
                    <a:r>
                      <a:rPr lang="ru-RU" sz="1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
12.8%</a:t>
                    </a:r>
                  </a:p>
                </c:rich>
              </c:tx>
              <c:numFmt formatCode="0.0%" sourceLinked="0"/>
              <c:spPr>
                <a:solidFill>
                  <a:schemeClr val="lt1"/>
                </a:solidFill>
                <a:ln w="1905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showVal val="1"/>
              <c:showCatName val="1"/>
              <c:showPercent val="1"/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Национальная </a:t>
                    </a:r>
                    <a:r>
                      <a:rPr lang="ru-RU" sz="1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экономика
</a:t>
                    </a:r>
                    <a:r>
                      <a:rPr lang="ru-RU" sz="1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110 892,</a:t>
                    </a:r>
                    <a:r>
                      <a:rPr lang="ru-RU" sz="10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9 тыс.рублей</a:t>
                    </a:r>
                    <a:r>
                      <a:rPr lang="ru-RU" sz="1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3.9%</a:t>
                    </a:r>
                    <a:endParaRPr lang="ru-RU" sz="1000" dirty="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numFmt formatCode="0.0%" sourceLinked="0"/>
              <c:spPr>
                <a:solidFill>
                  <a:schemeClr val="lt1"/>
                </a:solidFill>
                <a:ln w="1905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showVal val="1"/>
              <c:showCatName val="1"/>
              <c:showPercent val="1"/>
            </c:dLbl>
            <c:dLbl>
              <c:idx val="9"/>
              <c:layout>
                <c:manualLayout>
                  <c:x val="-6.08516592476461E-2"/>
                  <c:y val="5.6047793444424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Национальная 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безопасность и правоохранительная деятельность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5 892,0 тыс.рублей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0.2%</a:t>
                    </a:r>
                    <a:endParaRPr lang="ru-RU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Общегосударственные вопросы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113 869,7 тыс. рублей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4%</a:t>
                    </a:r>
                    <a:endParaRPr lang="ru-RU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11"/>
              <c:layout>
                <c:manualLayout>
                  <c:x val="7.5641271876302041E-2"/>
                  <c:y val="-0.1757954054323621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Межбюджетные трансферты общего характера бюджетам субъектов РФ 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и МО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65 104,0 тыс. рублей</a:t>
                    </a:r>
                    <a:r>
                      <a:rPr lang="ru-RU" sz="10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2.3%</a:t>
                    </a:r>
                    <a:endParaRPr lang="ru-RU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  <c:showPercent val="1"/>
            </c:dLbl>
            <c:numFmt formatCode="0.000%" sourceLinked="0"/>
            <c:spPr>
              <a:solidFill>
                <a:schemeClr val="lt1"/>
              </a:solidFill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Лист1!$A$2:$A$13</c:f>
              <c:strCache>
                <c:ptCount val="12"/>
                <c:pt idx="0">
                  <c:v>Средства Массовой информации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Здравоохранение</c:v>
                </c:pt>
                <c:pt idx="4">
                  <c:v>Культура</c:v>
                </c:pt>
                <c:pt idx="5">
                  <c:v>Образование</c:v>
                </c:pt>
                <c:pt idx="6">
                  <c:v>Охрана окружающей среды</c:v>
                </c:pt>
                <c:pt idx="7">
                  <c:v>Жилищно-коммунальное хозяйство</c:v>
                </c:pt>
                <c:pt idx="8">
                  <c:v>Наицональная экономика</c:v>
                </c:pt>
                <c:pt idx="9">
                  <c:v>Наицональная безопасность и правоохранительная деятельность</c:v>
                </c:pt>
                <c:pt idx="10">
                  <c:v>Общегосударственные вопросы</c:v>
                </c:pt>
                <c:pt idx="11">
                  <c:v>Межбюджетные трансферты общего характера бюджетам субъектов РФ иМО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66.2</c:v>
                </c:pt>
                <c:pt idx="1">
                  <c:v>259.7</c:v>
                </c:pt>
                <c:pt idx="2">
                  <c:v>973893.4</c:v>
                </c:pt>
                <c:pt idx="3">
                  <c:v>35760.300000000003</c:v>
                </c:pt>
                <c:pt idx="4">
                  <c:v>106012.4</c:v>
                </c:pt>
                <c:pt idx="5">
                  <c:v>1015731.9</c:v>
                </c:pt>
                <c:pt idx="6">
                  <c:v>90.1</c:v>
                </c:pt>
                <c:pt idx="7">
                  <c:v>355210</c:v>
                </c:pt>
                <c:pt idx="8">
                  <c:v>110892.9</c:v>
                </c:pt>
                <c:pt idx="9">
                  <c:v>5892</c:v>
                </c:pt>
                <c:pt idx="10">
                  <c:v>113869.7</c:v>
                </c:pt>
                <c:pt idx="11">
                  <c:v>65104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3375018851289434E-4"/>
          <c:y val="0.19920766527761327"/>
          <c:w val="0.56321272375030385"/>
          <c:h val="0.800185386583969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5159973753280842E-2"/>
                  <c:y val="-2.5213264441686291E-2"/>
                </c:manualLayout>
              </c:layout>
              <c:showPercent val="1"/>
            </c:dLbl>
            <c:dLbl>
              <c:idx val="1"/>
              <c:layout>
                <c:manualLayout>
                  <c:x val="-4.2461023622047331E-2"/>
                  <c:y val="-0.17443339454500681"/>
                </c:manualLayout>
              </c:layout>
              <c:showPercent val="1"/>
            </c:dLbl>
            <c:dLbl>
              <c:idx val="2"/>
              <c:layout>
                <c:manualLayout>
                  <c:x val="-3.2063976377952802E-2"/>
                  <c:y val="5.9078078236882624E-2"/>
                </c:manualLayout>
              </c:layout>
              <c:showPercent val="1"/>
            </c:dLbl>
            <c:dLbl>
              <c:idx val="3"/>
              <c:layout>
                <c:manualLayout>
                  <c:x val="2.6062992125984275E-2"/>
                  <c:y val="3.894476052617845E-2"/>
                </c:manualLayout>
              </c:layout>
              <c:showPercent val="1"/>
            </c:dLbl>
            <c:dLbl>
              <c:idx val="4"/>
              <c:layout>
                <c:manualLayout>
                  <c:x val="1.2078740157480308E-2"/>
                  <c:y val="4.4786310429245677E-2"/>
                </c:manualLayout>
              </c:layout>
              <c:showPercent val="1"/>
            </c:dLbl>
            <c:dLbl>
              <c:idx val="5"/>
              <c:layout>
                <c:manualLayout>
                  <c:x val="-9.9431758530183767E-3"/>
                  <c:y val="3.4400545547740802E-2"/>
                </c:manualLayout>
              </c:layout>
              <c:showPercent val="1"/>
            </c:dLbl>
            <c:dLbl>
              <c:idx val="6"/>
              <c:layout>
                <c:manualLayout>
                  <c:x val="-1.3208727034120741E-2"/>
                  <c:y val="5.3025519149990721E-2"/>
                </c:manualLayout>
              </c:layout>
              <c:showPercent val="1"/>
            </c:dLbl>
            <c:dLbl>
              <c:idx val="7"/>
              <c:layout>
                <c:manualLayout>
                  <c:x val="2.4249212598425263E-2"/>
                  <c:y val="-4.5722112829254702E-2"/>
                </c:manualLayout>
              </c:layout>
              <c:showPercent val="1"/>
            </c:dLbl>
            <c:spPr>
              <a:solidFill>
                <a:schemeClr val="lt1"/>
              </a:solidFill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Финансовое обеспечение выполнения муниципального задания библиотеками      24 374.3 тыс. рублей</c:v>
                </c:pt>
                <c:pt idx="1">
                  <c:v>Финансовое обеспечение выполнения муниципального задания музеями    4 772.5 тыс. рублей</c:v>
                </c:pt>
                <c:pt idx="2">
                  <c:v>Финансовое обеспечение выполнения муниципального задания  учреждениями культурно-досугового  типа     27 676.5 тыс. рублей</c:v>
                </c:pt>
                <c:pt idx="3">
                  <c:v>Мероприятия в сфере культуры    820.6 тыс. рублей</c:v>
                </c:pt>
                <c:pt idx="4">
                  <c:v>Расходы капитального характера  2 004.8 тыс. рублей</c:v>
                </c:pt>
                <c:pt idx="5">
                  <c:v>Другие вопросы в области культуры    3 865.7 тыс. рублей</c:v>
                </c:pt>
                <c:pt idx="6">
                  <c:v>Средства, переданные поселениям, входящим в состав Белокалитвинского района на обеспечение деятельности библиотек     3 261.5 тыс. рублей</c:v>
                </c:pt>
                <c:pt idx="7">
                  <c:v>Средства, переданные поселениям, входящим в состав Белокалитвинского района на обеспечение деятельности учреждений культурно-досугового типа 39 236.5 тыс. рублей</c:v>
                </c:pt>
              </c:strCache>
            </c:strRef>
          </c:cat>
          <c:val>
            <c:numRef>
              <c:f>Лист1!$B$2:$B$9</c:f>
              <c:numCache>
                <c:formatCode>#,##0.0_ ;\-#,##0.0\ </c:formatCode>
                <c:ptCount val="8"/>
                <c:pt idx="0">
                  <c:v>24374.3</c:v>
                </c:pt>
                <c:pt idx="1">
                  <c:v>4772.5</c:v>
                </c:pt>
                <c:pt idx="2">
                  <c:v>27676.5</c:v>
                </c:pt>
                <c:pt idx="3">
                  <c:v>820.6</c:v>
                </c:pt>
                <c:pt idx="4">
                  <c:v>2004.8</c:v>
                </c:pt>
                <c:pt idx="5">
                  <c:v>3865.7</c:v>
                </c:pt>
                <c:pt idx="6">
                  <c:v>3261.5</c:v>
                </c:pt>
                <c:pt idx="7">
                  <c:v>39236.5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0016972878390196"/>
          <c:y val="6.3090112083675709E-2"/>
          <c:w val="0.37577865266841642"/>
          <c:h val="0.89913221590280767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0586235646435885E-2"/>
          <c:y val="0.11010923097288947"/>
          <c:w val="0.46433781328946228"/>
          <c:h val="0.7823745621742312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3.2096172891239019E-2"/>
                  <c:y val="0.19288825245996943"/>
                </c:manualLayout>
              </c:layout>
              <c:showLegendKey val="1"/>
              <c:showPercent val="1"/>
            </c:dLbl>
            <c:dLbl>
              <c:idx val="1"/>
              <c:layout>
                <c:manualLayout>
                  <c:x val="-8.3746280353254668E-2"/>
                  <c:y val="0.12365878996803945"/>
                </c:manualLayout>
              </c:layout>
              <c:showLegendKey val="1"/>
              <c:showPercent val="1"/>
            </c:dLbl>
            <c:dLbl>
              <c:idx val="2"/>
              <c:layout>
                <c:manualLayout>
                  <c:x val="-4.2884235314576059E-2"/>
                  <c:y val="-6.7424712958920972E-3"/>
                </c:manualLayout>
              </c:layout>
              <c:showLegendKey val="1"/>
              <c:showPercent val="1"/>
            </c:dLbl>
            <c:dLbl>
              <c:idx val="3"/>
              <c:layout>
                <c:manualLayout>
                  <c:x val="-6.5757299380141368E-2"/>
                  <c:y val="-9.8308048417908425E-2"/>
                </c:manualLayout>
              </c:layout>
              <c:showLegendKey val="1"/>
              <c:showPercent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Стационарная медицинская помощь                                                                  - 21 172,9 тыс. рублей</c:v>
                </c:pt>
                <c:pt idx="1">
                  <c:v>Амбулаторная помощь                                                                        - 6 491,7 тыс. рублей</c:v>
                </c:pt>
                <c:pt idx="2">
                  <c:v>Скорая медицинская помощь                                                   - 245,2 тыс. рублей</c:v>
                </c:pt>
                <c:pt idx="3">
                  <c:v>Другие вопросы в области здравоохранения                                                                                                                                          - 7 850,5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21172.9</c:v>
                </c:pt>
                <c:pt idx="1">
                  <c:v>6491.7</c:v>
                </c:pt>
                <c:pt idx="2">
                  <c:v>245.2</c:v>
                </c:pt>
                <c:pt idx="3">
                  <c:v>7850.5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112378030696342"/>
          <c:y val="0.33403134285695518"/>
          <c:w val="0.37528113058138524"/>
          <c:h val="0.51580449788419669"/>
        </c:manualLayout>
      </c:layout>
      <c:spPr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 sz="160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23837368989595986"/>
          <c:y val="1.8944290237062907E-2"/>
          <c:w val="0.53939964135260454"/>
          <c:h val="0.9505022525651382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dLbls>
            <c:dLbl>
              <c:idx val="0"/>
              <c:layout>
                <c:manualLayout>
                  <c:x val="-7.5696104499748174E-2"/>
                  <c:y val="-6.227311328238005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 860 6836 тыс. рублей</a:t>
                    </a:r>
                    <a:endParaRPr lang="ru-RU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SerName val="1"/>
            </c:dLbl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860683.6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</c:v>
                </c:pt>
              </c:strCache>
            </c:strRef>
          </c:tx>
          <c:dLbls>
            <c:dLbl>
              <c:idx val="0"/>
              <c:layout>
                <c:manualLayout>
                  <c:x val="5.5797646758820631E-2"/>
                  <c:y val="-4.462591493478416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975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600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 тыс. рублей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  <c:showSerName val="1"/>
            </c:dLbl>
            <c:spPr>
              <a:solidFill>
                <a:schemeClr val="lt1"/>
              </a:solidFill>
              <a:ln w="1905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975600.9</c:v>
                </c:pt>
              </c:numCache>
            </c:numRef>
          </c:val>
        </c:ser>
        <c:dLbls/>
        <c:shape val="box"/>
        <c:axId val="98966528"/>
        <c:axId val="99004800"/>
        <c:axId val="78795648"/>
      </c:bar3DChart>
      <c:catAx>
        <c:axId val="98966528"/>
        <c:scaling>
          <c:orientation val="minMax"/>
        </c:scaling>
        <c:axPos val="b"/>
        <c:numFmt formatCode="General" sourceLinked="1"/>
        <c:majorTickMark val="none"/>
        <c:tickLblPos val="nextTo"/>
        <c:crossAx val="99004800"/>
        <c:crosses val="autoZero"/>
        <c:auto val="1"/>
        <c:lblAlgn val="ctr"/>
        <c:lblOffset val="100"/>
      </c:catAx>
      <c:valAx>
        <c:axId val="9900480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966528"/>
        <c:crosses val="autoZero"/>
        <c:crossBetween val="between"/>
      </c:valAx>
      <c:serAx>
        <c:axId val="787956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004800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6082352185122689"/>
          <c:y val="3.6741116274346772E-2"/>
          <c:w val="0.79201738845144232"/>
          <c:h val="0.750519190001332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dLbls>
            <c:delete val="1"/>
          </c:dLbls>
          <c:cat>
            <c:strRef>
              <c:f>Лист1!$A$2</c:f>
              <c:strCache>
                <c:ptCount val="1"/>
                <c:pt idx="0">
                  <c:v>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103443.5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dLbls>
            <c:delete val="1"/>
          </c:dLbls>
          <c:cat>
            <c:strRef>
              <c:f>Лист1!$A$2</c:f>
              <c:strCache>
                <c:ptCount val="1"/>
                <c:pt idx="0">
                  <c:v>Тыс. 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126419.8</c:v>
                </c:pt>
              </c:numCache>
            </c:numRef>
          </c:val>
        </c:ser>
        <c:dLbls>
          <c:showVal val="1"/>
        </c:dLbls>
        <c:gapWidth val="75"/>
        <c:axId val="97347072"/>
        <c:axId val="97348608"/>
      </c:barChart>
      <c:catAx>
        <c:axId val="97347072"/>
        <c:scaling>
          <c:orientation val="minMax"/>
        </c:scaling>
        <c:delete val="1"/>
        <c:axPos val="b"/>
        <c:majorTickMark val="none"/>
        <c:tickLblPos val="nextTo"/>
        <c:crossAx val="97348608"/>
        <c:crosses val="autoZero"/>
        <c:auto val="1"/>
        <c:lblAlgn val="ctr"/>
        <c:lblOffset val="100"/>
      </c:catAx>
      <c:valAx>
        <c:axId val="9734860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3470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rAngAx val="1"/>
    </c:view3D>
    <c:floor>
      <c:spPr>
        <a:solidFill>
          <a:schemeClr val="accent4">
            <a:lumMod val="40000"/>
            <a:lumOff val="60000"/>
          </a:schemeClr>
        </a:solidFill>
      </c:spPr>
    </c:floor>
    <c:sideWall>
      <c:spPr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c:spPr>
    </c:sideWall>
    <c:backWall>
      <c:spPr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2707419.4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2789119.9</c:v>
                </c:pt>
              </c:numCache>
            </c:numRef>
          </c:val>
        </c:ser>
        <c:dLbls/>
        <c:gapWidth val="75"/>
        <c:shape val="cylinder"/>
        <c:axId val="98077312"/>
        <c:axId val="98419072"/>
        <c:axId val="0"/>
      </c:bar3DChart>
      <c:catAx>
        <c:axId val="98077312"/>
        <c:scaling>
          <c:orientation val="minMax"/>
        </c:scaling>
        <c:delete val="1"/>
        <c:axPos val="b"/>
        <c:majorTickMark val="none"/>
        <c:tickLblPos val="nextTo"/>
        <c:crossAx val="98419072"/>
        <c:crosses val="autoZero"/>
        <c:auto val="1"/>
        <c:lblAlgn val="ctr"/>
        <c:lblOffset val="100"/>
      </c:catAx>
      <c:valAx>
        <c:axId val="98419072"/>
        <c:scaling>
          <c:orientation val="minMax"/>
        </c:scaling>
        <c:axPos val="l"/>
        <c:majorGridlines/>
        <c:numFmt formatCode="#,##0" sourceLinked="0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0773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5">
            <a:tint val="1000"/>
            <a:satMod val="255000"/>
          </a:schemeClr>
        </a:gs>
        <a:gs pos="55000">
          <a:schemeClr val="accent5">
            <a:tint val="12000"/>
            <a:satMod val="255000"/>
          </a:schemeClr>
        </a:gs>
        <a:gs pos="100000">
          <a:schemeClr val="accent5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5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1014334407178431E-2"/>
          <c:y val="3.1540997878602636E-2"/>
          <c:w val="0.9489856655928216"/>
          <c:h val="0.7104224822968529"/>
        </c:manualLayout>
      </c:layout>
      <c:bar3DChart>
        <c:barDir val="col"/>
        <c:grouping val="clustered"/>
        <c:dLbls>
          <c:showVal val="1"/>
        </c:dLbls>
        <c:gapWidth val="75"/>
        <c:shape val="cylinder"/>
        <c:axId val="67229568"/>
        <c:axId val="67231104"/>
        <c:axId val="0"/>
      </c:bar3DChart>
      <c:catAx>
        <c:axId val="67229568"/>
        <c:scaling>
          <c:orientation val="minMax"/>
        </c:scaling>
        <c:axPos val="b"/>
        <c:numFmt formatCode="General" sourceLinked="1"/>
        <c:majorTickMark val="none"/>
        <c:tickLblPos val="nextTo"/>
        <c:crossAx val="67231104"/>
        <c:crosses val="autoZero"/>
        <c:auto val="1"/>
        <c:lblAlgn val="ctr"/>
        <c:lblOffset val="100"/>
      </c:catAx>
      <c:valAx>
        <c:axId val="67231104"/>
        <c:scaling>
          <c:orientation val="minMax"/>
        </c:scaling>
        <c:delete val="1"/>
        <c:axPos val="l"/>
        <c:numFmt formatCode="0.00%" sourceLinked="1"/>
        <c:majorTickMark val="none"/>
        <c:tickLblPos val="nextTo"/>
        <c:crossAx val="672295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'конс. и рай.'!$B$15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5.1223746939980185E-2"/>
                  <c:y val="-4.5006717341158327E-3"/>
                </c:manualLayout>
              </c:layout>
              <c:showVal val="1"/>
            </c:dLbl>
            <c:dLbl>
              <c:idx val="1"/>
              <c:layout>
                <c:manualLayout>
                  <c:x val="-5.5743489317037334E-2"/>
                  <c:y val="4.5006717341159099E-3"/>
                </c:manualLayout>
              </c:layout>
              <c:showVal val="1"/>
            </c:dLbl>
            <c:dLbl>
              <c:idx val="2"/>
              <c:layout>
                <c:manualLayout>
                  <c:x val="-5.2730327732332535E-2"/>
                  <c:y val="4.2756381474101157E-2"/>
                </c:manualLayout>
              </c:layout>
              <c:showVal val="1"/>
            </c:dLbl>
            <c:dLbl>
              <c:idx val="3"/>
              <c:layout>
                <c:manualLayout>
                  <c:x val="-5.7250070109389629E-2"/>
                  <c:y val="2.0253022803521599E-2"/>
                </c:manualLayout>
              </c:layout>
              <c:showVal val="1"/>
            </c:dLbl>
            <c:dLbl>
              <c:idx val="4"/>
              <c:layout>
                <c:manualLayout>
                  <c:x val="-6.1769812486446703E-2"/>
                  <c:y val="3.8255709739985135E-2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6">
                      <a:tint val="1000"/>
                      <a:satMod val="255000"/>
                    </a:schemeClr>
                  </a:gs>
                  <a:gs pos="55000">
                    <a:schemeClr val="accent6">
                      <a:tint val="12000"/>
                      <a:satMod val="255000"/>
                    </a:schemeClr>
                  </a:gs>
                  <a:gs pos="100000">
                    <a:schemeClr val="accent6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'конс. и рай.'!$A$16:$A$20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'конс. и рай.'!$B$16:$B$20</c:f>
              <c:numCache>
                <c:formatCode>#,##0.0</c:formatCode>
                <c:ptCount val="5"/>
                <c:pt idx="0">
                  <c:v>2132.9</c:v>
                </c:pt>
                <c:pt idx="1">
                  <c:v>2259.6</c:v>
                </c:pt>
                <c:pt idx="2">
                  <c:v>2776.2</c:v>
                </c:pt>
                <c:pt idx="3">
                  <c:v>2662.7</c:v>
                </c:pt>
                <c:pt idx="4">
                  <c:v>2854.4</c:v>
                </c:pt>
              </c:numCache>
            </c:numRef>
          </c:val>
        </c:ser>
        <c:ser>
          <c:idx val="1"/>
          <c:order val="1"/>
          <c:tx>
            <c:strRef>
              <c:f>'конс. и рай.'!$C$15</c:f>
              <c:strCache>
                <c:ptCount val="1"/>
                <c:pt idx="0">
                  <c:v>Бюджеты поселений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7.5329039617617931E-3"/>
                  <c:y val="-0.10801612161878184"/>
                </c:manualLayout>
              </c:layout>
              <c:showVal val="1"/>
            </c:dLbl>
            <c:dLbl>
              <c:idx val="1"/>
              <c:layout>
                <c:manualLayout>
                  <c:x val="1.9585550300580682E-2"/>
                  <c:y val="-0.11026645748583978"/>
                </c:manualLayout>
              </c:layout>
              <c:showVal val="1"/>
            </c:dLbl>
            <c:dLbl>
              <c:idx val="2"/>
              <c:layout>
                <c:manualLayout>
                  <c:x val="5.5240657574796498E-17"/>
                  <c:y val="-0.13276981615641936"/>
                </c:manualLayout>
              </c:layout>
              <c:showVal val="1"/>
            </c:dLbl>
            <c:dLbl>
              <c:idx val="3"/>
              <c:layout>
                <c:manualLayout>
                  <c:x val="1.0546065546466522E-2"/>
                  <c:y val="-0.14402149549170912"/>
                </c:manualLayout>
              </c:layout>
              <c:showVal val="1"/>
            </c:dLbl>
            <c:dLbl>
              <c:idx val="4"/>
              <c:layout>
                <c:manualLayout>
                  <c:x val="1.5065807923523586E-2"/>
                  <c:y val="-0.13276981615641936"/>
                </c:manualLayout>
              </c:layout>
              <c:showVal val="1"/>
            </c:dLbl>
            <c:spPr>
              <a:solidFill>
                <a:schemeClr val="lt1"/>
              </a:solidFill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'конс. и рай.'!$A$16:$A$20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'конс. и рай.'!$C$16:$C$20</c:f>
              <c:numCache>
                <c:formatCode>#,##0.0</c:formatCode>
                <c:ptCount val="5"/>
                <c:pt idx="0">
                  <c:v>453.8</c:v>
                </c:pt>
                <c:pt idx="1">
                  <c:v>568.79999999999995</c:v>
                </c:pt>
                <c:pt idx="2">
                  <c:v>738.4</c:v>
                </c:pt>
                <c:pt idx="3">
                  <c:v>734.1</c:v>
                </c:pt>
                <c:pt idx="4">
                  <c:v>709.3</c:v>
                </c:pt>
              </c:numCache>
            </c:numRef>
          </c:val>
        </c:ser>
        <c:dLbls>
          <c:showVal val="1"/>
        </c:dLbls>
        <c:shape val="box"/>
        <c:axId val="74680192"/>
        <c:axId val="74681728"/>
        <c:axId val="0"/>
      </c:bar3DChart>
      <c:catAx>
        <c:axId val="7468019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74681728"/>
        <c:crosses val="autoZero"/>
        <c:auto val="1"/>
        <c:lblAlgn val="ctr"/>
        <c:lblOffset val="100"/>
      </c:catAx>
      <c:valAx>
        <c:axId val="74681728"/>
        <c:scaling>
          <c:orientation val="minMax"/>
        </c:scaling>
        <c:axPos val="l"/>
        <c:majorGridlines/>
        <c:numFmt formatCode="#,##0.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746801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1014334407178404E-2"/>
          <c:y val="3.1540997878602615E-2"/>
          <c:w val="0.9489856655928216"/>
          <c:h val="0.7104224822968529"/>
        </c:manualLayout>
      </c:layout>
      <c:bar3DChart>
        <c:barDir val="col"/>
        <c:grouping val="clustered"/>
        <c:dLbls>
          <c:showVal val="1"/>
        </c:dLbls>
        <c:gapWidth val="75"/>
        <c:shape val="cylinder"/>
        <c:axId val="74590464"/>
        <c:axId val="74596352"/>
        <c:axId val="0"/>
      </c:bar3DChart>
      <c:catAx>
        <c:axId val="74590464"/>
        <c:scaling>
          <c:orientation val="minMax"/>
        </c:scaling>
        <c:axPos val="b"/>
        <c:numFmt formatCode="General" sourceLinked="1"/>
        <c:majorTickMark val="none"/>
        <c:tickLblPos val="nextTo"/>
        <c:crossAx val="74596352"/>
        <c:crosses val="autoZero"/>
        <c:auto val="1"/>
        <c:lblAlgn val="ctr"/>
        <c:lblOffset val="100"/>
      </c:catAx>
      <c:valAx>
        <c:axId val="74596352"/>
        <c:scaling>
          <c:orientation val="minMax"/>
        </c:scaling>
        <c:delete val="1"/>
        <c:axPos val="l"/>
        <c:numFmt formatCode="0.00%" sourceLinked="1"/>
        <c:majorTickMark val="none"/>
        <c:tickLblPos val="nextTo"/>
        <c:crossAx val="745904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87"/>
      <c:perspective val="30"/>
    </c:view3D>
    <c:plotArea>
      <c:layout>
        <c:manualLayout>
          <c:layoutTarget val="inner"/>
          <c:xMode val="edge"/>
          <c:yMode val="edge"/>
          <c:x val="4.4921551472732565E-2"/>
          <c:y val="8.5021296027586707E-2"/>
          <c:w val="0.84985612909497421"/>
          <c:h val="0.83013174516464949"/>
        </c:manualLayout>
      </c:layout>
      <c:pie3DChart>
        <c:varyColors val="1"/>
        <c:ser>
          <c:idx val="0"/>
          <c:order val="0"/>
          <c:explosion val="28"/>
          <c:dLbls>
            <c:dLbl>
              <c:idx val="0"/>
              <c:layout>
                <c:manualLayout>
                  <c:x val="-0.10200422863808699"/>
                  <c:y val="-4.703197971348859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>
                        <a:latin typeface="Times New Roman" pitchFamily="18" charset="0"/>
                        <a:cs typeface="Times New Roman" pitchFamily="18" charset="0"/>
                      </a:rPr>
                      <a:t>Налог на прибыль 0,7%</a:t>
                    </a:r>
                  </a:p>
                </c:rich>
              </c:tx>
              <c:dLblPos val="bestFit"/>
            </c:dLbl>
            <c:dLbl>
              <c:idx val="1"/>
              <c:layout>
                <c:manualLayout>
                  <c:x val="1.1457308577168625E-2"/>
                  <c:y val="-3.115269837845615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>
                        <a:latin typeface="Times New Roman" pitchFamily="18" charset="0"/>
                        <a:cs typeface="Times New Roman" pitchFamily="18" charset="0"/>
                      </a:rPr>
                      <a:t>НДФЛ 79,3%</a:t>
                    </a:r>
                  </a:p>
                </c:rich>
              </c:tx>
              <c:dLblPos val="bestFit"/>
            </c:dLbl>
            <c:dLbl>
              <c:idx val="2"/>
              <c:layout>
                <c:manualLayout>
                  <c:x val="-0.12263378536016341"/>
                  <c:y val="-0.2217409395858584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Налоги на совокупный доход 8,2%</a:t>
                    </a:r>
                  </a:p>
                </c:rich>
              </c:tx>
              <c:dLblPos val="bestFit"/>
            </c:dLbl>
            <c:dLbl>
              <c:idx val="3"/>
              <c:layout>
                <c:manualLayout>
                  <c:x val="0"/>
                  <c:y val="9.55182317895490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>
                        <a:latin typeface="Times New Roman" pitchFamily="18" charset="0"/>
                        <a:cs typeface="Times New Roman" pitchFamily="18" charset="0"/>
                      </a:rPr>
                      <a:t>Госпошлина  1,2%</a:t>
                    </a:r>
                  </a:p>
                </c:rich>
              </c:tx>
              <c:dLblPos val="bestFit"/>
            </c:dLbl>
            <c:dLbl>
              <c:idx val="4"/>
              <c:layout>
                <c:manualLayout>
                  <c:x val="2.0862706976442758E-2"/>
                  <c:y val="1.018927769980416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>
                        <a:latin typeface="Times New Roman" pitchFamily="18" charset="0"/>
                        <a:cs typeface="Times New Roman" pitchFamily="18" charset="0"/>
                      </a:rPr>
                      <a:t>Доходы от использования имущества 5,8%</a:t>
                    </a:r>
                  </a:p>
                </c:rich>
              </c:tx>
              <c:dLblPos val="bestFit"/>
            </c:dLbl>
            <c:dLbl>
              <c:idx val="5"/>
              <c:layout>
                <c:manualLayout>
                  <c:x val="0.15561179545700854"/>
                  <c:y val="3.615197793891208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>
                        <a:latin typeface="Times New Roman" pitchFamily="18" charset="0"/>
                        <a:cs typeface="Times New Roman" pitchFamily="18" charset="0"/>
                      </a:rPr>
                      <a:t>Доходы от реализации 1,2%</a:t>
                    </a:r>
                  </a:p>
                </c:rich>
              </c:tx>
              <c:dLblPos val="bestFit"/>
            </c:dLbl>
            <c:dLbl>
              <c:idx val="6"/>
              <c:layout>
                <c:manualLayout>
                  <c:x val="7.7250263641243599E-2"/>
                  <c:y val="0"/>
                </c:manualLayout>
              </c:layout>
              <c:dLblPos val="bestFit"/>
              <c:showVal val="1"/>
              <c:showCatName val="1"/>
              <c:separator> </c:separator>
            </c:dLbl>
            <c:dLbl>
              <c:idx val="7"/>
              <c:layout>
                <c:manualLayout>
                  <c:x val="-3.5151161660348031E-3"/>
                  <c:y val="1.6173724553087607E-2"/>
                </c:manualLayout>
              </c:layout>
              <c:dLblPos val="bestFit"/>
              <c:showVal val="1"/>
              <c:showCatName val="1"/>
              <c:separator> </c:separator>
            </c:dLbl>
            <c:dLbl>
              <c:idx val="8"/>
              <c:layout>
                <c:manualLayout>
                  <c:x val="-2.515265221476945E-2"/>
                  <c:y val="6.5924968334182099E-2"/>
                </c:manualLayout>
              </c:layout>
              <c:dLblPos val="bestFit"/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eparator> </c:separator>
            <c:showLeaderLines val="1"/>
          </c:dLbls>
          <c:cat>
            <c:strRef>
              <c:f>'уд. к году'!$A$2:$A$10</c:f>
              <c:strCache>
                <c:ptCount val="9"/>
                <c:pt idx="0">
                  <c:v>Налоги на прибыль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Госпошлина</c:v>
                </c:pt>
                <c:pt idx="5">
                  <c:v>Доходы от использования имущества </c:v>
                </c:pt>
                <c:pt idx="6">
                  <c:v>Доходы от реализации имущества, земельных участков</c:v>
                </c:pt>
                <c:pt idx="7">
                  <c:v>Штрафы</c:v>
                </c:pt>
                <c:pt idx="8">
                  <c:v>Другие доходы</c:v>
                </c:pt>
              </c:strCache>
            </c:strRef>
          </c:cat>
          <c:val>
            <c:numRef>
              <c:f>'уд. к году'!$B$2:$B$10</c:f>
              <c:numCache>
                <c:formatCode>General</c:formatCode>
                <c:ptCount val="9"/>
                <c:pt idx="0">
                  <c:v>0.8</c:v>
                </c:pt>
                <c:pt idx="1">
                  <c:v>71.3</c:v>
                </c:pt>
                <c:pt idx="2">
                  <c:v>2.6</c:v>
                </c:pt>
                <c:pt idx="3" formatCode="#,##0.0">
                  <c:v>11.1</c:v>
                </c:pt>
                <c:pt idx="4" formatCode="#,##0.0">
                  <c:v>2</c:v>
                </c:pt>
                <c:pt idx="5" formatCode="#,##0.0">
                  <c:v>7.5</c:v>
                </c:pt>
                <c:pt idx="6" formatCode="#,##0.0">
                  <c:v>2</c:v>
                </c:pt>
                <c:pt idx="7" formatCode="#,##0.0">
                  <c:v>1.7000000000000008</c:v>
                </c:pt>
                <c:pt idx="8" formatCode="#,##0.0">
                  <c:v>1.1000000000000001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1014334407178404E-2"/>
          <c:y val="3.1540997878602615E-2"/>
          <c:w val="0.9489856655928216"/>
          <c:h val="0.7104224822968529"/>
        </c:manualLayout>
      </c:layout>
      <c:bar3DChart>
        <c:barDir val="col"/>
        <c:grouping val="clustered"/>
        <c:dLbls>
          <c:showVal val="1"/>
        </c:dLbls>
        <c:gapWidth val="75"/>
        <c:shape val="cylinder"/>
        <c:axId val="67327488"/>
        <c:axId val="67329024"/>
        <c:axId val="0"/>
      </c:bar3DChart>
      <c:catAx>
        <c:axId val="67327488"/>
        <c:scaling>
          <c:orientation val="minMax"/>
        </c:scaling>
        <c:axPos val="b"/>
        <c:numFmt formatCode="General" sourceLinked="1"/>
        <c:majorTickMark val="none"/>
        <c:tickLblPos val="nextTo"/>
        <c:crossAx val="67329024"/>
        <c:crosses val="autoZero"/>
        <c:auto val="1"/>
        <c:lblAlgn val="ctr"/>
        <c:lblOffset val="100"/>
      </c:catAx>
      <c:valAx>
        <c:axId val="67329024"/>
        <c:scaling>
          <c:orientation val="minMax"/>
        </c:scaling>
        <c:delete val="1"/>
        <c:axPos val="l"/>
        <c:numFmt formatCode="0.00%" sourceLinked="1"/>
        <c:majorTickMark val="none"/>
        <c:tickLblPos val="nextTo"/>
        <c:crossAx val="67327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7.325304854630979E-2"/>
          <c:y val="2.0109153485643995E-2"/>
          <c:w val="0.91003291838981559"/>
          <c:h val="0.78357910805130271"/>
        </c:manualLayout>
      </c:layout>
      <c:bar3DChart>
        <c:barDir val="col"/>
        <c:grouping val="stacked"/>
        <c:ser>
          <c:idx val="0"/>
          <c:order val="0"/>
          <c:tx>
            <c:strRef>
              <c:f>'конс. и рай.'!$B$47</c:f>
              <c:strCache>
                <c:ptCount val="1"/>
                <c:pt idx="0">
                  <c:v>Бюджет района</c:v>
                </c:pt>
              </c:strCache>
            </c:strRef>
          </c:tx>
          <c:dLbls>
            <c:dLbl>
              <c:idx val="0"/>
              <c:layout>
                <c:manualLayout>
                  <c:x val="-5.8756650901742043E-2"/>
                  <c:y val="1.4109251825259472E-2"/>
                </c:manualLayout>
              </c:layout>
              <c:showVal val="1"/>
            </c:dLbl>
            <c:dLbl>
              <c:idx val="1"/>
              <c:layout>
                <c:manualLayout>
                  <c:x val="-7.6835620409970329E-2"/>
                  <c:y val="6.4902558396193563E-2"/>
                </c:manualLayout>
              </c:layout>
              <c:showVal val="1"/>
            </c:dLbl>
            <c:dLbl>
              <c:idx val="2"/>
              <c:layout>
                <c:manualLayout>
                  <c:x val="-6.7796135655856127E-2"/>
                  <c:y val="6.2080708031141726E-2"/>
                </c:manualLayout>
              </c:layout>
              <c:showVal val="1"/>
            </c:dLbl>
            <c:dLbl>
              <c:idx val="3"/>
              <c:layout>
                <c:manualLayout>
                  <c:x val="-6.9302716448208568E-2"/>
                  <c:y val="6.1639783282309325E-2"/>
                </c:manualLayout>
              </c:layout>
              <c:showVal val="1"/>
            </c:dLbl>
            <c:dLbl>
              <c:idx val="4"/>
              <c:layout>
                <c:manualLayout>
                  <c:x val="-6.1769812486446703E-2"/>
                  <c:y val="2.8218503650518944E-3"/>
                </c:manualLayout>
              </c:layout>
              <c:showVal val="1"/>
            </c:dLbl>
            <c:spPr>
              <a:solidFill>
                <a:schemeClr val="lt1"/>
              </a:solidFill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'конс. и рай.'!$A$48:$A$52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'конс. и рай.'!$B$48:$B$52</c:f>
              <c:numCache>
                <c:formatCode>#,##0.0</c:formatCode>
                <c:ptCount val="5"/>
                <c:pt idx="0">
                  <c:v>359.5</c:v>
                </c:pt>
                <c:pt idx="1">
                  <c:v>443.4</c:v>
                </c:pt>
                <c:pt idx="2">
                  <c:v>433.8</c:v>
                </c:pt>
                <c:pt idx="3">
                  <c:v>418</c:v>
                </c:pt>
                <c:pt idx="4">
                  <c:v>334.7</c:v>
                </c:pt>
              </c:numCache>
            </c:numRef>
          </c:val>
        </c:ser>
        <c:ser>
          <c:idx val="1"/>
          <c:order val="1"/>
          <c:tx>
            <c:strRef>
              <c:f>'конс. и рай.'!$C$47</c:f>
              <c:strCache>
                <c:ptCount val="1"/>
                <c:pt idx="0">
                  <c:v>Бюджеты поселений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6.7796135655856196E-2"/>
                  <c:y val="-6.3535658441511031E-2"/>
                </c:manualLayout>
              </c:layout>
              <c:showVal val="1"/>
            </c:dLbl>
            <c:dLbl>
              <c:idx val="1"/>
              <c:layout>
                <c:manualLayout>
                  <c:x val="-6.7796135655856196E-2"/>
                  <c:y val="-3.8403720359726355E-2"/>
                </c:manualLayout>
              </c:layout>
              <c:showVal val="1"/>
            </c:dLbl>
            <c:dLbl>
              <c:idx val="2"/>
              <c:layout>
                <c:manualLayout>
                  <c:x val="-6.0263231694094317E-2"/>
                  <c:y val="-6.8959068737722895E-2"/>
                </c:manualLayout>
              </c:layout>
              <c:showVal val="1"/>
            </c:dLbl>
            <c:dLbl>
              <c:idx val="3"/>
              <c:layout>
                <c:manualLayout>
                  <c:x val="-6.026323169409438E-2"/>
                  <c:y val="-8.306811567988065E-2"/>
                </c:manualLayout>
              </c:layout>
              <c:showVal val="1"/>
            </c:dLbl>
            <c:dLbl>
              <c:idx val="4"/>
              <c:layout>
                <c:manualLayout>
                  <c:x val="-6.026323169409438E-2"/>
                  <c:y val="-7.1251704111367567E-2"/>
                </c:manualLayout>
              </c:layout>
              <c:showVal val="1"/>
            </c:dLbl>
            <c:spPr>
              <a:solidFill>
                <a:schemeClr val="lt1"/>
              </a:solidFill>
              <a:ln w="1905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'конс. и рай.'!$A$48:$A$52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'конс. и рай.'!$C$48:$C$52</c:f>
              <c:numCache>
                <c:formatCode>#,##0.0</c:formatCode>
                <c:ptCount val="5"/>
                <c:pt idx="0">
                  <c:v>126.3</c:v>
                </c:pt>
                <c:pt idx="1">
                  <c:v>135.4</c:v>
                </c:pt>
                <c:pt idx="2">
                  <c:v>154.9</c:v>
                </c:pt>
                <c:pt idx="3">
                  <c:v>163.30000000000001</c:v>
                </c:pt>
                <c:pt idx="4">
                  <c:v>163.69999999999999</c:v>
                </c:pt>
              </c:numCache>
            </c:numRef>
          </c:val>
        </c:ser>
        <c:dLbls>
          <c:showVal val="1"/>
        </c:dLbls>
        <c:shape val="box"/>
        <c:axId val="75072640"/>
        <c:axId val="75074176"/>
        <c:axId val="0"/>
      </c:bar3DChart>
      <c:catAx>
        <c:axId val="75072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074176"/>
        <c:crosses val="autoZero"/>
        <c:auto val="1"/>
        <c:lblAlgn val="ctr"/>
        <c:lblOffset val="100"/>
      </c:catAx>
      <c:valAx>
        <c:axId val="75074176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0726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24D17-6141-475A-8619-679A6B729D4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B94CD8-61E1-4DEF-A2A1-B345E670977E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Всего </a:t>
          </a:r>
        </a:p>
        <a:p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2 789 119,9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84EDFAD-BAED-4D86-B7A9-1BB7BE063F4E}" type="parTrans" cxnId="{D6D12417-C325-4CF2-AFFC-95E894AEDE41}">
      <dgm:prSet/>
      <dgm:spPr/>
      <dgm:t>
        <a:bodyPr/>
        <a:lstStyle/>
        <a:p>
          <a:endParaRPr lang="ru-RU"/>
        </a:p>
      </dgm:t>
    </dgm:pt>
    <dgm:pt modelId="{13A2682C-70FE-4779-9C93-8A0A8103B722}" type="sibTrans" cxnId="{D6D12417-C325-4CF2-AFFC-95E894AEDE41}">
      <dgm:prSet/>
      <dgm:spPr/>
      <dgm:t>
        <a:bodyPr/>
        <a:lstStyle/>
        <a:p>
          <a:endParaRPr lang="ru-RU"/>
        </a:p>
      </dgm:t>
    </dgm:pt>
    <dgm:pt modelId="{319E44CC-7586-4D33-9501-4D76A8A4B96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Финансовое обеспечение муниципальных учреждений </a:t>
          </a:r>
        </a:p>
        <a:p>
          <a:r>
            <a:rPr lang="ru-RU" sz="1200" u="none" dirty="0" smtClean="0">
              <a:latin typeface="Times New Roman" pitchFamily="18" charset="0"/>
              <a:cs typeface="Times New Roman" pitchFamily="18" charset="0"/>
            </a:rPr>
            <a:t>1 133 581,0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40,6%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EEFBE77-6181-444E-94D0-CF89B3218E6F}" type="parTrans" cxnId="{D0F4BBF4-4F04-45F2-A39D-17C37FB7422E}">
      <dgm:prSet/>
      <dgm:spPr/>
      <dgm:t>
        <a:bodyPr/>
        <a:lstStyle/>
        <a:p>
          <a:endParaRPr lang="ru-RU"/>
        </a:p>
      </dgm:t>
    </dgm:pt>
    <dgm:pt modelId="{50376490-E737-495E-A02F-D8F97F1AC5CB}" type="sibTrans" cxnId="{D0F4BBF4-4F04-45F2-A39D-17C37FB7422E}">
      <dgm:prSet/>
      <dgm:spPr/>
      <dgm:t>
        <a:bodyPr/>
        <a:lstStyle/>
        <a:p>
          <a:endParaRPr lang="ru-RU"/>
        </a:p>
      </dgm:t>
    </dgm:pt>
    <dgm:pt modelId="{22FD6FFD-EFF0-4BE1-957D-CDFB4977AC1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Содержание аппарата управления органов местного самоуправления</a:t>
          </a:r>
        </a:p>
        <a:p>
          <a:r>
            <a:rPr lang="ru-RU" sz="1400" u="none" dirty="0" smtClean="0">
              <a:latin typeface="Times New Roman" pitchFamily="18" charset="0"/>
              <a:cs typeface="Times New Roman" pitchFamily="18" charset="0"/>
            </a:rPr>
            <a:t>126 419,8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4,5%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5F26DD3-81E5-45F0-AFB3-C43E6D5FB978}" type="parTrans" cxnId="{37CA1BEC-9163-46A2-A373-C856C0B22337}">
      <dgm:prSet/>
      <dgm:spPr/>
      <dgm:t>
        <a:bodyPr/>
        <a:lstStyle/>
        <a:p>
          <a:endParaRPr lang="ru-RU"/>
        </a:p>
      </dgm:t>
    </dgm:pt>
    <dgm:pt modelId="{13517710-5B7E-436C-A0E2-5FBE63E76212}" type="sibTrans" cxnId="{37CA1BEC-9163-46A2-A373-C856C0B22337}">
      <dgm:prSet/>
      <dgm:spPr/>
      <dgm:t>
        <a:bodyPr/>
        <a:lstStyle/>
        <a:p>
          <a:endParaRPr lang="ru-RU"/>
        </a:p>
      </dgm:t>
    </dgm:pt>
    <dgm:pt modelId="{FC3FA586-A557-4B7E-8555-0FA26702F7F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жильем отдельных категорий граждан</a:t>
          </a:r>
        </a:p>
        <a:p>
          <a:r>
            <a:rPr lang="ru-RU" sz="1400" u="none" dirty="0" smtClean="0">
              <a:latin typeface="Times New Roman" pitchFamily="18" charset="0"/>
              <a:cs typeface="Times New Roman" pitchFamily="18" charset="0"/>
            </a:rPr>
            <a:t>52 572, 5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1,9%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A97527D-5ED6-41FC-B476-EB73F0B6C9A7}" type="parTrans" cxnId="{71CAE709-1742-4238-93DC-5D46AC9942A6}">
      <dgm:prSet/>
      <dgm:spPr/>
      <dgm:t>
        <a:bodyPr/>
        <a:lstStyle/>
        <a:p>
          <a:endParaRPr lang="ru-RU"/>
        </a:p>
      </dgm:t>
    </dgm:pt>
    <dgm:pt modelId="{CD04D67A-2363-476B-ADFA-2254DBA94D77}" type="sibTrans" cxnId="{71CAE709-1742-4238-93DC-5D46AC9942A6}">
      <dgm:prSet/>
      <dgm:spPr/>
      <dgm:t>
        <a:bodyPr/>
        <a:lstStyle/>
        <a:p>
          <a:endParaRPr lang="ru-RU"/>
        </a:p>
      </dgm:t>
    </dgm:pt>
    <dgm:pt modelId="{AD500C77-1201-4214-97DA-51022A722A1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Меры социальной поддержки отдельных категорий граждан </a:t>
          </a:r>
        </a:p>
        <a:p>
          <a:r>
            <a:rPr lang="ru-RU" sz="1400" u="none" dirty="0" smtClean="0">
              <a:latin typeface="Times New Roman" pitchFamily="18" charset="0"/>
              <a:cs typeface="Times New Roman" pitchFamily="18" charset="0"/>
            </a:rPr>
            <a:t>663 122,0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23,8 %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5D846F0-2BD9-4110-A5B1-9F6ABD00FEB6}" type="parTrans" cxnId="{EA638A04-5F54-4769-AFAD-8C727ADA32F1}">
      <dgm:prSet/>
      <dgm:spPr/>
      <dgm:t>
        <a:bodyPr/>
        <a:lstStyle/>
        <a:p>
          <a:endParaRPr lang="ru-RU"/>
        </a:p>
      </dgm:t>
    </dgm:pt>
    <dgm:pt modelId="{59AC8DD8-8421-44FC-8A5D-C9D6CC1CD2E4}" type="sibTrans" cxnId="{EA638A04-5F54-4769-AFAD-8C727ADA32F1}">
      <dgm:prSet/>
      <dgm:spPr/>
      <dgm:t>
        <a:bodyPr/>
        <a:lstStyle/>
        <a:p>
          <a:endParaRPr lang="ru-RU"/>
        </a:p>
      </dgm:t>
    </dgm:pt>
    <dgm:pt modelId="{FF42B726-CC09-49D6-B713-D721722B95C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Целевые мероприятия и иные расходы</a:t>
          </a:r>
        </a:p>
        <a:p>
          <a:r>
            <a:rPr lang="ru-RU" sz="1400" u="none" dirty="0" smtClean="0">
              <a:latin typeface="Times New Roman" pitchFamily="18" charset="0"/>
              <a:cs typeface="Times New Roman" pitchFamily="18" charset="0"/>
            </a:rPr>
            <a:t>534 021,6 т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ыс. рублей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19,1%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7FE41A5-B86E-4181-BDD6-9A10243E9050}" type="parTrans" cxnId="{60F4D180-653B-4D1F-B8C5-9F71DA461A2D}">
      <dgm:prSet/>
      <dgm:spPr/>
      <dgm:t>
        <a:bodyPr/>
        <a:lstStyle/>
        <a:p>
          <a:endParaRPr lang="ru-RU"/>
        </a:p>
      </dgm:t>
    </dgm:pt>
    <dgm:pt modelId="{994666FF-A9F3-4925-9B0C-39CA0F4919AF}" type="sibTrans" cxnId="{60F4D180-653B-4D1F-B8C5-9F71DA461A2D}">
      <dgm:prSet/>
      <dgm:spPr/>
      <dgm:t>
        <a:bodyPr/>
        <a:lstStyle/>
        <a:p>
          <a:endParaRPr lang="ru-RU"/>
        </a:p>
      </dgm:t>
    </dgm:pt>
    <dgm:pt modelId="{A044FE97-33CF-4E83-B530-6B56A60D235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Нецелевая финансовая помощь</a:t>
          </a:r>
        </a:p>
        <a:p>
          <a:r>
            <a:rPr lang="ru-RU" sz="1400" u="none" dirty="0" smtClean="0">
              <a:latin typeface="Times New Roman" pitchFamily="18" charset="0"/>
              <a:cs typeface="Times New Roman" pitchFamily="18" charset="0"/>
            </a:rPr>
            <a:t>63 215,8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2,3%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FC275F8-631C-4C24-986A-57FC2ED05403}" type="parTrans" cxnId="{F2B8A74A-8E49-48D8-99C0-6740A3C66EA3}">
      <dgm:prSet/>
      <dgm:spPr/>
      <dgm:t>
        <a:bodyPr/>
        <a:lstStyle/>
        <a:p>
          <a:endParaRPr lang="ru-RU"/>
        </a:p>
      </dgm:t>
    </dgm:pt>
    <dgm:pt modelId="{2DF36294-DCBD-4210-B3FB-1455C19B538F}" type="sibTrans" cxnId="{F2B8A74A-8E49-48D8-99C0-6740A3C66EA3}">
      <dgm:prSet/>
      <dgm:spPr/>
      <dgm:t>
        <a:bodyPr/>
        <a:lstStyle/>
        <a:p>
          <a:endParaRPr lang="ru-RU"/>
        </a:p>
      </dgm:t>
    </dgm:pt>
    <dgm:pt modelId="{59338E94-46AC-48B0-8BD8-991C4BE9BE5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Муниципальная поддержка отраслей экономики</a:t>
          </a:r>
        </a:p>
        <a:p>
          <a:r>
            <a:rPr lang="ru-RU" sz="1400" u="none" dirty="0" smtClean="0">
              <a:latin typeface="Times New Roman" pitchFamily="18" charset="0"/>
              <a:cs typeface="Times New Roman" pitchFamily="18" charset="0"/>
            </a:rPr>
            <a:t>18 368,8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0,7%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B2EE44B-C17C-4F8F-BFEB-7AD5B9B0FD8F}" type="parTrans" cxnId="{B8591DF8-320B-4FA8-B404-512302728B85}">
      <dgm:prSet/>
      <dgm:spPr/>
      <dgm:t>
        <a:bodyPr/>
        <a:lstStyle/>
        <a:p>
          <a:endParaRPr lang="ru-RU"/>
        </a:p>
      </dgm:t>
    </dgm:pt>
    <dgm:pt modelId="{2A6E2C0E-7471-4A76-BDC1-C27AE5B78499}" type="sibTrans" cxnId="{B8591DF8-320B-4FA8-B404-512302728B85}">
      <dgm:prSet/>
      <dgm:spPr/>
      <dgm:t>
        <a:bodyPr/>
        <a:lstStyle/>
        <a:p>
          <a:endParaRPr lang="ru-RU"/>
        </a:p>
      </dgm:t>
    </dgm:pt>
    <dgm:pt modelId="{629C362D-A16F-4F9C-9280-B716B47BD9B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Дорожный фонд</a:t>
          </a:r>
        </a:p>
        <a:p>
          <a:r>
            <a:rPr lang="ru-RU" sz="1400" u="none" dirty="0" smtClean="0">
              <a:latin typeface="Times New Roman" pitchFamily="18" charset="0"/>
              <a:cs typeface="Times New Roman" pitchFamily="18" charset="0"/>
            </a:rPr>
            <a:t>90 330,8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3,2%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451A6AC-2AB0-4E0D-B23E-1DAE04958615}" type="parTrans" cxnId="{7BCC07EE-A5A0-441B-A1FE-D8433AF8E54B}">
      <dgm:prSet/>
      <dgm:spPr/>
      <dgm:t>
        <a:bodyPr/>
        <a:lstStyle/>
        <a:p>
          <a:endParaRPr lang="ru-RU"/>
        </a:p>
      </dgm:t>
    </dgm:pt>
    <dgm:pt modelId="{7D9862EF-9CCD-4AB7-AE6B-F42FD2440249}" type="sibTrans" cxnId="{7BCC07EE-A5A0-441B-A1FE-D8433AF8E54B}">
      <dgm:prSet/>
      <dgm:spPr/>
      <dgm:t>
        <a:bodyPr/>
        <a:lstStyle/>
        <a:p>
          <a:endParaRPr lang="ru-RU"/>
        </a:p>
      </dgm:t>
    </dgm:pt>
    <dgm:pt modelId="{F79280AD-B31E-43FB-8856-AAD1529231E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Инвестиционные расходы (без дорожного фонда)</a:t>
          </a:r>
        </a:p>
        <a:p>
          <a:r>
            <a:rPr lang="ru-RU" sz="1400" u="none" dirty="0" smtClean="0">
              <a:latin typeface="Times New Roman" pitchFamily="18" charset="0"/>
              <a:cs typeface="Times New Roman" pitchFamily="18" charset="0"/>
            </a:rPr>
            <a:t>107 487,6 т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ыс. рублей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3,9%</a:t>
          </a:r>
        </a:p>
      </dgm:t>
    </dgm:pt>
    <dgm:pt modelId="{912E8AAE-30C3-44AF-BF76-5CAB2AF757B6}" type="parTrans" cxnId="{BA1559FD-7FD4-4BDB-8280-5F0711686E52}">
      <dgm:prSet/>
      <dgm:spPr/>
      <dgm:t>
        <a:bodyPr/>
        <a:lstStyle/>
        <a:p>
          <a:endParaRPr lang="ru-RU"/>
        </a:p>
      </dgm:t>
    </dgm:pt>
    <dgm:pt modelId="{DD91EFBC-5695-4BEF-8001-7DFEBF6A1444}" type="sibTrans" cxnId="{BA1559FD-7FD4-4BDB-8280-5F0711686E52}">
      <dgm:prSet/>
      <dgm:spPr/>
      <dgm:t>
        <a:bodyPr/>
        <a:lstStyle/>
        <a:p>
          <a:endParaRPr lang="ru-RU"/>
        </a:p>
      </dgm:t>
    </dgm:pt>
    <dgm:pt modelId="{A7FCC442-668B-4675-AF78-F87D26448EBD}" type="pres">
      <dgm:prSet presAssocID="{97E24D17-6141-475A-8619-679A6B729D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0F849F-376C-4031-BF5F-B71F0568C7EC}" type="pres">
      <dgm:prSet presAssocID="{E3B94CD8-61E1-4DEF-A2A1-B345E670977E}" presName="centerShape" presStyleLbl="node0" presStyleIdx="0" presStyleCnt="1" custScaleX="242407" custScaleY="194576" custLinFactNeighborX="1" custLinFactNeighborY="1762"/>
      <dgm:spPr/>
      <dgm:t>
        <a:bodyPr/>
        <a:lstStyle/>
        <a:p>
          <a:endParaRPr lang="ru-RU"/>
        </a:p>
      </dgm:t>
    </dgm:pt>
    <dgm:pt modelId="{4A8C21B9-343B-4E42-84F3-C21C6A221155}" type="pres">
      <dgm:prSet presAssocID="{BEEFBE77-6181-444E-94D0-CF89B3218E6F}" presName="Name9" presStyleLbl="parChTrans1D2" presStyleIdx="0" presStyleCnt="9"/>
      <dgm:spPr/>
      <dgm:t>
        <a:bodyPr/>
        <a:lstStyle/>
        <a:p>
          <a:endParaRPr lang="ru-RU"/>
        </a:p>
      </dgm:t>
    </dgm:pt>
    <dgm:pt modelId="{2E5E360D-E344-4F12-A42B-E4DBE5C220A1}" type="pres">
      <dgm:prSet presAssocID="{BEEFBE77-6181-444E-94D0-CF89B3218E6F}" presName="connTx" presStyleLbl="parChTrans1D2" presStyleIdx="0" presStyleCnt="9"/>
      <dgm:spPr/>
      <dgm:t>
        <a:bodyPr/>
        <a:lstStyle/>
        <a:p>
          <a:endParaRPr lang="ru-RU"/>
        </a:p>
      </dgm:t>
    </dgm:pt>
    <dgm:pt modelId="{ED6EE427-E4B5-45C9-9EBE-B2F90B0F31E5}" type="pres">
      <dgm:prSet presAssocID="{319E44CC-7586-4D33-9501-4D76A8A4B96D}" presName="node" presStyleLbl="node1" presStyleIdx="0" presStyleCnt="9" custScaleX="187263" custScaleY="124601" custRadScaleRad="97680" custRadScaleInc="-5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50C14-574C-4795-B03B-12D4F5AC94F2}" type="pres">
      <dgm:prSet presAssocID="{4451A6AC-2AB0-4E0D-B23E-1DAE04958615}" presName="Name9" presStyleLbl="parChTrans1D2" presStyleIdx="1" presStyleCnt="9"/>
      <dgm:spPr/>
      <dgm:t>
        <a:bodyPr/>
        <a:lstStyle/>
        <a:p>
          <a:endParaRPr lang="ru-RU"/>
        </a:p>
      </dgm:t>
    </dgm:pt>
    <dgm:pt modelId="{DDA639F9-8221-4154-932A-CA7AE25F372B}" type="pres">
      <dgm:prSet presAssocID="{4451A6AC-2AB0-4E0D-B23E-1DAE04958615}" presName="connTx" presStyleLbl="parChTrans1D2" presStyleIdx="1" presStyleCnt="9"/>
      <dgm:spPr/>
      <dgm:t>
        <a:bodyPr/>
        <a:lstStyle/>
        <a:p>
          <a:endParaRPr lang="ru-RU"/>
        </a:p>
      </dgm:t>
    </dgm:pt>
    <dgm:pt modelId="{BEC5774F-AFE8-4A24-9D39-C9A1D63BAC99}" type="pres">
      <dgm:prSet presAssocID="{629C362D-A16F-4F9C-9280-B716B47BD9B7}" presName="node" presStyleLbl="node1" presStyleIdx="1" presStyleCnt="9" custScaleX="187263" custScaleY="124601" custRadScaleRad="131317" custRadScaleInc="48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958E1-E573-4E6A-B410-EF8B87754694}" type="pres">
      <dgm:prSet presAssocID="{912E8AAE-30C3-44AF-BF76-5CAB2AF757B6}" presName="Name9" presStyleLbl="parChTrans1D2" presStyleIdx="2" presStyleCnt="9"/>
      <dgm:spPr/>
      <dgm:t>
        <a:bodyPr/>
        <a:lstStyle/>
        <a:p>
          <a:endParaRPr lang="ru-RU"/>
        </a:p>
      </dgm:t>
    </dgm:pt>
    <dgm:pt modelId="{78861501-2583-4087-B913-AFC0719FE804}" type="pres">
      <dgm:prSet presAssocID="{912E8AAE-30C3-44AF-BF76-5CAB2AF757B6}" presName="connTx" presStyleLbl="parChTrans1D2" presStyleIdx="2" presStyleCnt="9"/>
      <dgm:spPr/>
      <dgm:t>
        <a:bodyPr/>
        <a:lstStyle/>
        <a:p>
          <a:endParaRPr lang="ru-RU"/>
        </a:p>
      </dgm:t>
    </dgm:pt>
    <dgm:pt modelId="{2CB7C0F8-4328-41AD-B2A2-731AE91B0520}" type="pres">
      <dgm:prSet presAssocID="{F79280AD-B31E-43FB-8856-AAD1529231E9}" presName="node" presStyleLbl="node1" presStyleIdx="2" presStyleCnt="9" custScaleX="187263" custScaleY="124601" custRadScaleRad="145604" custRadScaleInc="13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456C4-FA0A-40B8-B045-90E927DD19E4}" type="pres">
      <dgm:prSet presAssocID="{0B2EE44B-C17C-4F8F-BFEB-7AD5B9B0FD8F}" presName="Name9" presStyleLbl="parChTrans1D2" presStyleIdx="3" presStyleCnt="9"/>
      <dgm:spPr/>
      <dgm:t>
        <a:bodyPr/>
        <a:lstStyle/>
        <a:p>
          <a:endParaRPr lang="ru-RU"/>
        </a:p>
      </dgm:t>
    </dgm:pt>
    <dgm:pt modelId="{26D0099E-8B5B-4C3E-BC64-AB2EE0A48BB0}" type="pres">
      <dgm:prSet presAssocID="{0B2EE44B-C17C-4F8F-BFEB-7AD5B9B0FD8F}" presName="connTx" presStyleLbl="parChTrans1D2" presStyleIdx="3" presStyleCnt="9"/>
      <dgm:spPr/>
      <dgm:t>
        <a:bodyPr/>
        <a:lstStyle/>
        <a:p>
          <a:endParaRPr lang="ru-RU"/>
        </a:p>
      </dgm:t>
    </dgm:pt>
    <dgm:pt modelId="{D7AB80DF-D48F-4F54-9A6E-12ECFA5C4D27}" type="pres">
      <dgm:prSet presAssocID="{59338E94-46AC-48B0-8BD8-991C4BE9BE53}" presName="node" presStyleLbl="node1" presStyleIdx="3" presStyleCnt="9" custScaleX="187263" custScaleY="124601" custRadScaleRad="140236" custRadScaleInc="-49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E67F6-B58F-403C-8FD3-9E4D5468759A}" type="pres">
      <dgm:prSet presAssocID="{0FC275F8-631C-4C24-986A-57FC2ED05403}" presName="Name9" presStyleLbl="parChTrans1D2" presStyleIdx="4" presStyleCnt="9"/>
      <dgm:spPr/>
      <dgm:t>
        <a:bodyPr/>
        <a:lstStyle/>
        <a:p>
          <a:endParaRPr lang="ru-RU"/>
        </a:p>
      </dgm:t>
    </dgm:pt>
    <dgm:pt modelId="{FE18733A-B8AE-4954-B5B0-0831952DEFEB}" type="pres">
      <dgm:prSet presAssocID="{0FC275F8-631C-4C24-986A-57FC2ED05403}" presName="connTx" presStyleLbl="parChTrans1D2" presStyleIdx="4" presStyleCnt="9"/>
      <dgm:spPr/>
      <dgm:t>
        <a:bodyPr/>
        <a:lstStyle/>
        <a:p>
          <a:endParaRPr lang="ru-RU"/>
        </a:p>
      </dgm:t>
    </dgm:pt>
    <dgm:pt modelId="{44282FCD-FDE3-4729-A479-0DBEB36EDA89}" type="pres">
      <dgm:prSet presAssocID="{A044FE97-33CF-4E83-B530-6B56A60D2356}" presName="node" presStyleLbl="node1" presStyleIdx="4" presStyleCnt="9" custScaleX="187263" custScaleY="124601" custRadScaleRad="106098" custRadScaleInc="-5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AFC27-B7CD-4480-A1C2-FA9273BF5278}" type="pres">
      <dgm:prSet presAssocID="{47FE41A5-B86E-4181-BDD6-9A10243E9050}" presName="Name9" presStyleLbl="parChTrans1D2" presStyleIdx="5" presStyleCnt="9"/>
      <dgm:spPr/>
      <dgm:t>
        <a:bodyPr/>
        <a:lstStyle/>
        <a:p>
          <a:endParaRPr lang="ru-RU"/>
        </a:p>
      </dgm:t>
    </dgm:pt>
    <dgm:pt modelId="{B569316F-9594-4FCD-93E9-B7317544BDDA}" type="pres">
      <dgm:prSet presAssocID="{47FE41A5-B86E-4181-BDD6-9A10243E9050}" presName="connTx" presStyleLbl="parChTrans1D2" presStyleIdx="5" presStyleCnt="9"/>
      <dgm:spPr/>
      <dgm:t>
        <a:bodyPr/>
        <a:lstStyle/>
        <a:p>
          <a:endParaRPr lang="ru-RU"/>
        </a:p>
      </dgm:t>
    </dgm:pt>
    <dgm:pt modelId="{EF9DE76B-1897-47AA-AF23-24BCF63D839B}" type="pres">
      <dgm:prSet presAssocID="{FF42B726-CC09-49D6-B713-D721722B95CB}" presName="node" presStyleLbl="node1" presStyleIdx="5" presStyleCnt="9" custScaleX="187263" custScaleY="124601" custRadScaleRad="107260" custRadScaleInc="47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BB571-8BD6-477E-8E14-FA939E43CED8}" type="pres">
      <dgm:prSet presAssocID="{C5F26DD3-81E5-45F0-AFB3-C43E6D5FB978}" presName="Name9" presStyleLbl="parChTrans1D2" presStyleIdx="6" presStyleCnt="9"/>
      <dgm:spPr/>
      <dgm:t>
        <a:bodyPr/>
        <a:lstStyle/>
        <a:p>
          <a:endParaRPr lang="ru-RU"/>
        </a:p>
      </dgm:t>
    </dgm:pt>
    <dgm:pt modelId="{49EE1A54-0DC5-40C8-AD06-527F42510C1E}" type="pres">
      <dgm:prSet presAssocID="{C5F26DD3-81E5-45F0-AFB3-C43E6D5FB978}" presName="connTx" presStyleLbl="parChTrans1D2" presStyleIdx="6" presStyleCnt="9"/>
      <dgm:spPr/>
      <dgm:t>
        <a:bodyPr/>
        <a:lstStyle/>
        <a:p>
          <a:endParaRPr lang="ru-RU"/>
        </a:p>
      </dgm:t>
    </dgm:pt>
    <dgm:pt modelId="{16BA7C0F-65EE-4074-A6E3-22F25C9F28E4}" type="pres">
      <dgm:prSet presAssocID="{22FD6FFD-EFF0-4BE1-957D-CDFB4977AC12}" presName="node" presStyleLbl="node1" presStyleIdx="6" presStyleCnt="9" custScaleX="187263" custScaleY="142673" custRadScaleRad="149860" custRadScaleInc="38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74B59-24D6-4046-B5A9-924FD776C398}" type="pres">
      <dgm:prSet presAssocID="{7A97527D-5ED6-41FC-B476-EB73F0B6C9A7}" presName="Name9" presStyleLbl="parChTrans1D2" presStyleIdx="7" presStyleCnt="9"/>
      <dgm:spPr/>
      <dgm:t>
        <a:bodyPr/>
        <a:lstStyle/>
        <a:p>
          <a:endParaRPr lang="ru-RU"/>
        </a:p>
      </dgm:t>
    </dgm:pt>
    <dgm:pt modelId="{095AE836-D5F5-4D4F-A1CE-F62AD5CF0C1A}" type="pres">
      <dgm:prSet presAssocID="{7A97527D-5ED6-41FC-B476-EB73F0B6C9A7}" presName="connTx" presStyleLbl="parChTrans1D2" presStyleIdx="7" presStyleCnt="9"/>
      <dgm:spPr/>
      <dgm:t>
        <a:bodyPr/>
        <a:lstStyle/>
        <a:p>
          <a:endParaRPr lang="ru-RU"/>
        </a:p>
      </dgm:t>
    </dgm:pt>
    <dgm:pt modelId="{8189E556-85CC-4ADB-9AC9-E17AB0BB81BB}" type="pres">
      <dgm:prSet presAssocID="{FC3FA586-A557-4B7E-8555-0FA26702F7FE}" presName="node" presStyleLbl="node1" presStyleIdx="7" presStyleCnt="9" custScaleX="187263" custScaleY="124601" custRadScaleRad="145808" custRadScaleInc="-18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F435D-8E53-4F82-805E-51700EC8172E}" type="pres">
      <dgm:prSet presAssocID="{E5D846F0-2BD9-4110-A5B1-9F6ABD00FEB6}" presName="Name9" presStyleLbl="parChTrans1D2" presStyleIdx="8" presStyleCnt="9"/>
      <dgm:spPr/>
      <dgm:t>
        <a:bodyPr/>
        <a:lstStyle/>
        <a:p>
          <a:endParaRPr lang="ru-RU"/>
        </a:p>
      </dgm:t>
    </dgm:pt>
    <dgm:pt modelId="{23817688-46C6-4D34-ADAA-068CD7292847}" type="pres">
      <dgm:prSet presAssocID="{E5D846F0-2BD9-4110-A5B1-9F6ABD00FEB6}" presName="connTx" presStyleLbl="parChTrans1D2" presStyleIdx="8" presStyleCnt="9"/>
      <dgm:spPr/>
      <dgm:t>
        <a:bodyPr/>
        <a:lstStyle/>
        <a:p>
          <a:endParaRPr lang="ru-RU"/>
        </a:p>
      </dgm:t>
    </dgm:pt>
    <dgm:pt modelId="{0221137B-BCBB-4DE6-98BC-8CC9B681048C}" type="pres">
      <dgm:prSet presAssocID="{AD500C77-1201-4214-97DA-51022A722A1A}" presName="node" presStyleLbl="node1" presStyleIdx="8" presStyleCnt="9" custScaleX="187263" custScaleY="143417" custRadScaleRad="134277" custRadScaleInc="-58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B8A74A-8E49-48D8-99C0-6740A3C66EA3}" srcId="{E3B94CD8-61E1-4DEF-A2A1-B345E670977E}" destId="{A044FE97-33CF-4E83-B530-6B56A60D2356}" srcOrd="4" destOrd="0" parTransId="{0FC275F8-631C-4C24-986A-57FC2ED05403}" sibTransId="{2DF36294-DCBD-4210-B3FB-1455C19B538F}"/>
    <dgm:cxn modelId="{67C9EC52-56F1-4FC3-A2E3-B19DDF1CEAE8}" type="presOf" srcId="{E3B94CD8-61E1-4DEF-A2A1-B345E670977E}" destId="{C50F849F-376C-4031-BF5F-B71F0568C7EC}" srcOrd="0" destOrd="0" presId="urn:microsoft.com/office/officeart/2005/8/layout/radial1"/>
    <dgm:cxn modelId="{8F97EFE4-39F6-4954-8DAC-B96063E5688A}" type="presOf" srcId="{BEEFBE77-6181-444E-94D0-CF89B3218E6F}" destId="{4A8C21B9-343B-4E42-84F3-C21C6A221155}" srcOrd="0" destOrd="0" presId="urn:microsoft.com/office/officeart/2005/8/layout/radial1"/>
    <dgm:cxn modelId="{2DB6E919-ACAD-4892-B1A6-038ED76AFAEC}" type="presOf" srcId="{E5D846F0-2BD9-4110-A5B1-9F6ABD00FEB6}" destId="{801F435D-8E53-4F82-805E-51700EC8172E}" srcOrd="0" destOrd="0" presId="urn:microsoft.com/office/officeart/2005/8/layout/radial1"/>
    <dgm:cxn modelId="{C6CA6277-D98B-4B63-BE3C-92AA98BC29DC}" type="presOf" srcId="{912E8AAE-30C3-44AF-BF76-5CAB2AF757B6}" destId="{78861501-2583-4087-B913-AFC0719FE804}" srcOrd="1" destOrd="0" presId="urn:microsoft.com/office/officeart/2005/8/layout/radial1"/>
    <dgm:cxn modelId="{3A10907E-088B-4F42-9B79-6CB8F25194C3}" type="presOf" srcId="{0B2EE44B-C17C-4F8F-BFEB-7AD5B9B0FD8F}" destId="{26D0099E-8B5B-4C3E-BC64-AB2EE0A48BB0}" srcOrd="1" destOrd="0" presId="urn:microsoft.com/office/officeart/2005/8/layout/radial1"/>
    <dgm:cxn modelId="{D6D12417-C325-4CF2-AFFC-95E894AEDE41}" srcId="{97E24D17-6141-475A-8619-679A6B729D48}" destId="{E3B94CD8-61E1-4DEF-A2A1-B345E670977E}" srcOrd="0" destOrd="0" parTransId="{384EDFAD-BAED-4D86-B7A9-1BB7BE063F4E}" sibTransId="{13A2682C-70FE-4779-9C93-8A0A8103B722}"/>
    <dgm:cxn modelId="{7BCC07EE-A5A0-441B-A1FE-D8433AF8E54B}" srcId="{E3B94CD8-61E1-4DEF-A2A1-B345E670977E}" destId="{629C362D-A16F-4F9C-9280-B716B47BD9B7}" srcOrd="1" destOrd="0" parTransId="{4451A6AC-2AB0-4E0D-B23E-1DAE04958615}" sibTransId="{7D9862EF-9CCD-4AB7-AE6B-F42FD2440249}"/>
    <dgm:cxn modelId="{1DCD4DEB-87A2-49C9-AA20-821C6199401A}" type="presOf" srcId="{FF42B726-CC09-49D6-B713-D721722B95CB}" destId="{EF9DE76B-1897-47AA-AF23-24BCF63D839B}" srcOrd="0" destOrd="0" presId="urn:microsoft.com/office/officeart/2005/8/layout/radial1"/>
    <dgm:cxn modelId="{FB620FFC-BE44-4A36-AF9D-C71B496F591E}" type="presOf" srcId="{59338E94-46AC-48B0-8BD8-991C4BE9BE53}" destId="{D7AB80DF-D48F-4F54-9A6E-12ECFA5C4D27}" srcOrd="0" destOrd="0" presId="urn:microsoft.com/office/officeart/2005/8/layout/radial1"/>
    <dgm:cxn modelId="{8EED3980-5A61-4A1D-8380-DF5DAF0FE99D}" type="presOf" srcId="{A044FE97-33CF-4E83-B530-6B56A60D2356}" destId="{44282FCD-FDE3-4729-A479-0DBEB36EDA89}" srcOrd="0" destOrd="0" presId="urn:microsoft.com/office/officeart/2005/8/layout/radial1"/>
    <dgm:cxn modelId="{EA638A04-5F54-4769-AFAD-8C727ADA32F1}" srcId="{E3B94CD8-61E1-4DEF-A2A1-B345E670977E}" destId="{AD500C77-1201-4214-97DA-51022A722A1A}" srcOrd="8" destOrd="0" parTransId="{E5D846F0-2BD9-4110-A5B1-9F6ABD00FEB6}" sibTransId="{59AC8DD8-8421-44FC-8A5D-C9D6CC1CD2E4}"/>
    <dgm:cxn modelId="{30C4071C-7440-4510-B633-09BF22949BAF}" type="presOf" srcId="{47FE41A5-B86E-4181-BDD6-9A10243E9050}" destId="{51BAFC27-B7CD-4480-A1C2-FA9273BF5278}" srcOrd="0" destOrd="0" presId="urn:microsoft.com/office/officeart/2005/8/layout/radial1"/>
    <dgm:cxn modelId="{391FC1AE-0C12-4280-90EB-8964607CF1E6}" type="presOf" srcId="{E5D846F0-2BD9-4110-A5B1-9F6ABD00FEB6}" destId="{23817688-46C6-4D34-ADAA-068CD7292847}" srcOrd="1" destOrd="0" presId="urn:microsoft.com/office/officeart/2005/8/layout/radial1"/>
    <dgm:cxn modelId="{D0F4BBF4-4F04-45F2-A39D-17C37FB7422E}" srcId="{E3B94CD8-61E1-4DEF-A2A1-B345E670977E}" destId="{319E44CC-7586-4D33-9501-4D76A8A4B96D}" srcOrd="0" destOrd="0" parTransId="{BEEFBE77-6181-444E-94D0-CF89B3218E6F}" sibTransId="{50376490-E737-495E-A02F-D8F97F1AC5CB}"/>
    <dgm:cxn modelId="{B8591DF8-320B-4FA8-B404-512302728B85}" srcId="{E3B94CD8-61E1-4DEF-A2A1-B345E670977E}" destId="{59338E94-46AC-48B0-8BD8-991C4BE9BE53}" srcOrd="3" destOrd="0" parTransId="{0B2EE44B-C17C-4F8F-BFEB-7AD5B9B0FD8F}" sibTransId="{2A6E2C0E-7471-4A76-BDC1-C27AE5B78499}"/>
    <dgm:cxn modelId="{BE3DA2FC-0A12-4B7E-B2A8-1E0B56233E1E}" type="presOf" srcId="{7A97527D-5ED6-41FC-B476-EB73F0B6C9A7}" destId="{095AE836-D5F5-4D4F-A1CE-F62AD5CF0C1A}" srcOrd="1" destOrd="0" presId="urn:microsoft.com/office/officeart/2005/8/layout/radial1"/>
    <dgm:cxn modelId="{FD0D64CE-1244-4D30-B336-FFA56752CFEA}" type="presOf" srcId="{AD500C77-1201-4214-97DA-51022A722A1A}" destId="{0221137B-BCBB-4DE6-98BC-8CC9B681048C}" srcOrd="0" destOrd="0" presId="urn:microsoft.com/office/officeart/2005/8/layout/radial1"/>
    <dgm:cxn modelId="{B133C10C-183D-4D9E-860E-7681A8A9AEE4}" type="presOf" srcId="{4451A6AC-2AB0-4E0D-B23E-1DAE04958615}" destId="{DDA639F9-8221-4154-932A-CA7AE25F372B}" srcOrd="1" destOrd="0" presId="urn:microsoft.com/office/officeart/2005/8/layout/radial1"/>
    <dgm:cxn modelId="{D7548303-8CD4-4C9D-9292-0C012F46C993}" type="presOf" srcId="{629C362D-A16F-4F9C-9280-B716B47BD9B7}" destId="{BEC5774F-AFE8-4A24-9D39-C9A1D63BAC99}" srcOrd="0" destOrd="0" presId="urn:microsoft.com/office/officeart/2005/8/layout/radial1"/>
    <dgm:cxn modelId="{5FAB7FAE-4078-4BC1-8259-0A38053F90B9}" type="presOf" srcId="{BEEFBE77-6181-444E-94D0-CF89B3218E6F}" destId="{2E5E360D-E344-4F12-A42B-E4DBE5C220A1}" srcOrd="1" destOrd="0" presId="urn:microsoft.com/office/officeart/2005/8/layout/radial1"/>
    <dgm:cxn modelId="{70674287-A5C7-47D5-AB3D-CAAB9E627BE2}" type="presOf" srcId="{C5F26DD3-81E5-45F0-AFB3-C43E6D5FB978}" destId="{49EE1A54-0DC5-40C8-AD06-527F42510C1E}" srcOrd="1" destOrd="0" presId="urn:microsoft.com/office/officeart/2005/8/layout/radial1"/>
    <dgm:cxn modelId="{37D004DB-8D29-4704-89FB-A4F50BE01F91}" type="presOf" srcId="{22FD6FFD-EFF0-4BE1-957D-CDFB4977AC12}" destId="{16BA7C0F-65EE-4074-A6E3-22F25C9F28E4}" srcOrd="0" destOrd="0" presId="urn:microsoft.com/office/officeart/2005/8/layout/radial1"/>
    <dgm:cxn modelId="{31998552-BFF4-4920-B64E-602608E1BEC5}" type="presOf" srcId="{0FC275F8-631C-4C24-986A-57FC2ED05403}" destId="{FE18733A-B8AE-4954-B5B0-0831952DEFEB}" srcOrd="1" destOrd="0" presId="urn:microsoft.com/office/officeart/2005/8/layout/radial1"/>
    <dgm:cxn modelId="{713CD06D-7443-4B03-8A59-60489574F02C}" type="presOf" srcId="{C5F26DD3-81E5-45F0-AFB3-C43E6D5FB978}" destId="{339BB571-8BD6-477E-8E14-FA939E43CED8}" srcOrd="0" destOrd="0" presId="urn:microsoft.com/office/officeart/2005/8/layout/radial1"/>
    <dgm:cxn modelId="{6B02C23B-1E0C-483A-A7B6-66F35EA989FD}" type="presOf" srcId="{F79280AD-B31E-43FB-8856-AAD1529231E9}" destId="{2CB7C0F8-4328-41AD-B2A2-731AE91B0520}" srcOrd="0" destOrd="0" presId="urn:microsoft.com/office/officeart/2005/8/layout/radial1"/>
    <dgm:cxn modelId="{3CE28663-B8D2-4AB9-ACEC-83EA8EE067BA}" type="presOf" srcId="{319E44CC-7586-4D33-9501-4D76A8A4B96D}" destId="{ED6EE427-E4B5-45C9-9EBE-B2F90B0F31E5}" srcOrd="0" destOrd="0" presId="urn:microsoft.com/office/officeart/2005/8/layout/radial1"/>
    <dgm:cxn modelId="{F71F6924-534D-45E2-A785-7CE70AC4F3F4}" type="presOf" srcId="{0FC275F8-631C-4C24-986A-57FC2ED05403}" destId="{C51E67F6-B58F-403C-8FD3-9E4D5468759A}" srcOrd="0" destOrd="0" presId="urn:microsoft.com/office/officeart/2005/8/layout/radial1"/>
    <dgm:cxn modelId="{BA1559FD-7FD4-4BDB-8280-5F0711686E52}" srcId="{E3B94CD8-61E1-4DEF-A2A1-B345E670977E}" destId="{F79280AD-B31E-43FB-8856-AAD1529231E9}" srcOrd="2" destOrd="0" parTransId="{912E8AAE-30C3-44AF-BF76-5CAB2AF757B6}" sibTransId="{DD91EFBC-5695-4BEF-8001-7DFEBF6A1444}"/>
    <dgm:cxn modelId="{71CAE709-1742-4238-93DC-5D46AC9942A6}" srcId="{E3B94CD8-61E1-4DEF-A2A1-B345E670977E}" destId="{FC3FA586-A557-4B7E-8555-0FA26702F7FE}" srcOrd="7" destOrd="0" parTransId="{7A97527D-5ED6-41FC-B476-EB73F0B6C9A7}" sibTransId="{CD04D67A-2363-476B-ADFA-2254DBA94D77}"/>
    <dgm:cxn modelId="{CE259793-4503-4D1B-AB88-079716D8610C}" type="presOf" srcId="{97E24D17-6141-475A-8619-679A6B729D48}" destId="{A7FCC442-668B-4675-AF78-F87D26448EBD}" srcOrd="0" destOrd="0" presId="urn:microsoft.com/office/officeart/2005/8/layout/radial1"/>
    <dgm:cxn modelId="{14A8C8C7-BE18-4139-A7D0-04DB8E41B85C}" type="presOf" srcId="{FC3FA586-A557-4B7E-8555-0FA26702F7FE}" destId="{8189E556-85CC-4ADB-9AC9-E17AB0BB81BB}" srcOrd="0" destOrd="0" presId="urn:microsoft.com/office/officeart/2005/8/layout/radial1"/>
    <dgm:cxn modelId="{37CA1BEC-9163-46A2-A373-C856C0B22337}" srcId="{E3B94CD8-61E1-4DEF-A2A1-B345E670977E}" destId="{22FD6FFD-EFF0-4BE1-957D-CDFB4977AC12}" srcOrd="6" destOrd="0" parTransId="{C5F26DD3-81E5-45F0-AFB3-C43E6D5FB978}" sibTransId="{13517710-5B7E-436C-A0E2-5FBE63E76212}"/>
    <dgm:cxn modelId="{49B8402B-993D-4926-BEBA-34802510BC0B}" type="presOf" srcId="{0B2EE44B-C17C-4F8F-BFEB-7AD5B9B0FD8F}" destId="{C21456C4-FA0A-40B8-B045-90E927DD19E4}" srcOrd="0" destOrd="0" presId="urn:microsoft.com/office/officeart/2005/8/layout/radial1"/>
    <dgm:cxn modelId="{60F4D180-653B-4D1F-B8C5-9F71DA461A2D}" srcId="{E3B94CD8-61E1-4DEF-A2A1-B345E670977E}" destId="{FF42B726-CC09-49D6-B713-D721722B95CB}" srcOrd="5" destOrd="0" parTransId="{47FE41A5-B86E-4181-BDD6-9A10243E9050}" sibTransId="{994666FF-A9F3-4925-9B0C-39CA0F4919AF}"/>
    <dgm:cxn modelId="{BDDE72C8-4339-4E35-8B65-31557FA7EEA9}" type="presOf" srcId="{912E8AAE-30C3-44AF-BF76-5CAB2AF757B6}" destId="{F4E958E1-E573-4E6A-B410-EF8B87754694}" srcOrd="0" destOrd="0" presId="urn:microsoft.com/office/officeart/2005/8/layout/radial1"/>
    <dgm:cxn modelId="{A7D563BB-5841-4B1E-9418-66CA03AA1287}" type="presOf" srcId="{4451A6AC-2AB0-4E0D-B23E-1DAE04958615}" destId="{96B50C14-574C-4795-B03B-12D4F5AC94F2}" srcOrd="0" destOrd="0" presId="urn:microsoft.com/office/officeart/2005/8/layout/radial1"/>
    <dgm:cxn modelId="{804E5A2A-C219-4686-9635-D5C85190BC0B}" type="presOf" srcId="{7A97527D-5ED6-41FC-B476-EB73F0B6C9A7}" destId="{7B374B59-24D6-4046-B5A9-924FD776C398}" srcOrd="0" destOrd="0" presId="urn:microsoft.com/office/officeart/2005/8/layout/radial1"/>
    <dgm:cxn modelId="{1A2460E9-2F0F-42ED-98DA-251C27461F67}" type="presOf" srcId="{47FE41A5-B86E-4181-BDD6-9A10243E9050}" destId="{B569316F-9594-4FCD-93E9-B7317544BDDA}" srcOrd="1" destOrd="0" presId="urn:microsoft.com/office/officeart/2005/8/layout/radial1"/>
    <dgm:cxn modelId="{2EF0F615-CABD-4B54-9394-DAB88ECBD7E7}" type="presParOf" srcId="{A7FCC442-668B-4675-AF78-F87D26448EBD}" destId="{C50F849F-376C-4031-BF5F-B71F0568C7EC}" srcOrd="0" destOrd="0" presId="urn:microsoft.com/office/officeart/2005/8/layout/radial1"/>
    <dgm:cxn modelId="{AC11972E-312D-4430-A1D6-3357E6189CD1}" type="presParOf" srcId="{A7FCC442-668B-4675-AF78-F87D26448EBD}" destId="{4A8C21B9-343B-4E42-84F3-C21C6A221155}" srcOrd="1" destOrd="0" presId="urn:microsoft.com/office/officeart/2005/8/layout/radial1"/>
    <dgm:cxn modelId="{370AD514-C04E-4D9C-BA1C-28CDB2A04FE3}" type="presParOf" srcId="{4A8C21B9-343B-4E42-84F3-C21C6A221155}" destId="{2E5E360D-E344-4F12-A42B-E4DBE5C220A1}" srcOrd="0" destOrd="0" presId="urn:microsoft.com/office/officeart/2005/8/layout/radial1"/>
    <dgm:cxn modelId="{39F48039-9498-4D5D-AAEB-E5A43F62A1C1}" type="presParOf" srcId="{A7FCC442-668B-4675-AF78-F87D26448EBD}" destId="{ED6EE427-E4B5-45C9-9EBE-B2F90B0F31E5}" srcOrd="2" destOrd="0" presId="urn:microsoft.com/office/officeart/2005/8/layout/radial1"/>
    <dgm:cxn modelId="{667AA1A8-D33F-4D5A-B59D-7C902A3CC7FB}" type="presParOf" srcId="{A7FCC442-668B-4675-AF78-F87D26448EBD}" destId="{96B50C14-574C-4795-B03B-12D4F5AC94F2}" srcOrd="3" destOrd="0" presId="urn:microsoft.com/office/officeart/2005/8/layout/radial1"/>
    <dgm:cxn modelId="{B0D0C74E-35E5-496C-AAD2-729704ACBEE1}" type="presParOf" srcId="{96B50C14-574C-4795-B03B-12D4F5AC94F2}" destId="{DDA639F9-8221-4154-932A-CA7AE25F372B}" srcOrd="0" destOrd="0" presId="urn:microsoft.com/office/officeart/2005/8/layout/radial1"/>
    <dgm:cxn modelId="{6B2B4AEA-3C0D-4698-8780-E365E67429B4}" type="presParOf" srcId="{A7FCC442-668B-4675-AF78-F87D26448EBD}" destId="{BEC5774F-AFE8-4A24-9D39-C9A1D63BAC99}" srcOrd="4" destOrd="0" presId="urn:microsoft.com/office/officeart/2005/8/layout/radial1"/>
    <dgm:cxn modelId="{1B5596A7-34C9-4859-B2F2-FCB562EF2E1F}" type="presParOf" srcId="{A7FCC442-668B-4675-AF78-F87D26448EBD}" destId="{F4E958E1-E573-4E6A-B410-EF8B87754694}" srcOrd="5" destOrd="0" presId="urn:microsoft.com/office/officeart/2005/8/layout/radial1"/>
    <dgm:cxn modelId="{676D1660-5F48-4BF8-9365-79BB6D59A87B}" type="presParOf" srcId="{F4E958E1-E573-4E6A-B410-EF8B87754694}" destId="{78861501-2583-4087-B913-AFC0719FE804}" srcOrd="0" destOrd="0" presId="urn:microsoft.com/office/officeart/2005/8/layout/radial1"/>
    <dgm:cxn modelId="{9D57565D-D385-4357-B22F-20FA40913EEF}" type="presParOf" srcId="{A7FCC442-668B-4675-AF78-F87D26448EBD}" destId="{2CB7C0F8-4328-41AD-B2A2-731AE91B0520}" srcOrd="6" destOrd="0" presId="urn:microsoft.com/office/officeart/2005/8/layout/radial1"/>
    <dgm:cxn modelId="{01F9139A-1BC6-4AD6-A7EC-5299203100DC}" type="presParOf" srcId="{A7FCC442-668B-4675-AF78-F87D26448EBD}" destId="{C21456C4-FA0A-40B8-B045-90E927DD19E4}" srcOrd="7" destOrd="0" presId="urn:microsoft.com/office/officeart/2005/8/layout/radial1"/>
    <dgm:cxn modelId="{B840C03C-B5B8-42E8-9779-6B1095523496}" type="presParOf" srcId="{C21456C4-FA0A-40B8-B045-90E927DD19E4}" destId="{26D0099E-8B5B-4C3E-BC64-AB2EE0A48BB0}" srcOrd="0" destOrd="0" presId="urn:microsoft.com/office/officeart/2005/8/layout/radial1"/>
    <dgm:cxn modelId="{9110DC29-076C-4D7D-BE93-34205C5D1965}" type="presParOf" srcId="{A7FCC442-668B-4675-AF78-F87D26448EBD}" destId="{D7AB80DF-D48F-4F54-9A6E-12ECFA5C4D27}" srcOrd="8" destOrd="0" presId="urn:microsoft.com/office/officeart/2005/8/layout/radial1"/>
    <dgm:cxn modelId="{3114F279-F751-4380-92BD-9FFD12C7278E}" type="presParOf" srcId="{A7FCC442-668B-4675-AF78-F87D26448EBD}" destId="{C51E67F6-B58F-403C-8FD3-9E4D5468759A}" srcOrd="9" destOrd="0" presId="urn:microsoft.com/office/officeart/2005/8/layout/radial1"/>
    <dgm:cxn modelId="{CAE40F81-0F4E-4382-A15A-EB18FEBF1B29}" type="presParOf" srcId="{C51E67F6-B58F-403C-8FD3-9E4D5468759A}" destId="{FE18733A-B8AE-4954-B5B0-0831952DEFEB}" srcOrd="0" destOrd="0" presId="urn:microsoft.com/office/officeart/2005/8/layout/radial1"/>
    <dgm:cxn modelId="{6FA177BC-4D00-4110-81C2-1FB3173E03BE}" type="presParOf" srcId="{A7FCC442-668B-4675-AF78-F87D26448EBD}" destId="{44282FCD-FDE3-4729-A479-0DBEB36EDA89}" srcOrd="10" destOrd="0" presId="urn:microsoft.com/office/officeart/2005/8/layout/radial1"/>
    <dgm:cxn modelId="{F7C04A03-15C9-4174-B727-6C1299D4E82C}" type="presParOf" srcId="{A7FCC442-668B-4675-AF78-F87D26448EBD}" destId="{51BAFC27-B7CD-4480-A1C2-FA9273BF5278}" srcOrd="11" destOrd="0" presId="urn:microsoft.com/office/officeart/2005/8/layout/radial1"/>
    <dgm:cxn modelId="{5FFCA8F6-5F92-4484-AD3A-C333272577DB}" type="presParOf" srcId="{51BAFC27-B7CD-4480-A1C2-FA9273BF5278}" destId="{B569316F-9594-4FCD-93E9-B7317544BDDA}" srcOrd="0" destOrd="0" presId="urn:microsoft.com/office/officeart/2005/8/layout/radial1"/>
    <dgm:cxn modelId="{1AC83A84-B78E-4C4E-B5E0-8DBB993A45EB}" type="presParOf" srcId="{A7FCC442-668B-4675-AF78-F87D26448EBD}" destId="{EF9DE76B-1897-47AA-AF23-24BCF63D839B}" srcOrd="12" destOrd="0" presId="urn:microsoft.com/office/officeart/2005/8/layout/radial1"/>
    <dgm:cxn modelId="{1448326B-9F30-4AC7-B9E6-2DF13F82647E}" type="presParOf" srcId="{A7FCC442-668B-4675-AF78-F87D26448EBD}" destId="{339BB571-8BD6-477E-8E14-FA939E43CED8}" srcOrd="13" destOrd="0" presId="urn:microsoft.com/office/officeart/2005/8/layout/radial1"/>
    <dgm:cxn modelId="{EC9B4D05-C2ED-4125-B39C-0D3DC136B6CB}" type="presParOf" srcId="{339BB571-8BD6-477E-8E14-FA939E43CED8}" destId="{49EE1A54-0DC5-40C8-AD06-527F42510C1E}" srcOrd="0" destOrd="0" presId="urn:microsoft.com/office/officeart/2005/8/layout/radial1"/>
    <dgm:cxn modelId="{2B6CFD45-E963-45EC-BE47-D6BEEAE8D0D6}" type="presParOf" srcId="{A7FCC442-668B-4675-AF78-F87D26448EBD}" destId="{16BA7C0F-65EE-4074-A6E3-22F25C9F28E4}" srcOrd="14" destOrd="0" presId="urn:microsoft.com/office/officeart/2005/8/layout/radial1"/>
    <dgm:cxn modelId="{86000E5E-35D6-4E8D-A80E-37BDFEF82B1F}" type="presParOf" srcId="{A7FCC442-668B-4675-AF78-F87D26448EBD}" destId="{7B374B59-24D6-4046-B5A9-924FD776C398}" srcOrd="15" destOrd="0" presId="urn:microsoft.com/office/officeart/2005/8/layout/radial1"/>
    <dgm:cxn modelId="{263FEDB8-41AE-47C0-991C-95CD01539AB0}" type="presParOf" srcId="{7B374B59-24D6-4046-B5A9-924FD776C398}" destId="{095AE836-D5F5-4D4F-A1CE-F62AD5CF0C1A}" srcOrd="0" destOrd="0" presId="urn:microsoft.com/office/officeart/2005/8/layout/radial1"/>
    <dgm:cxn modelId="{626AC61C-30F4-4AED-8D5D-AFCE13696B34}" type="presParOf" srcId="{A7FCC442-668B-4675-AF78-F87D26448EBD}" destId="{8189E556-85CC-4ADB-9AC9-E17AB0BB81BB}" srcOrd="16" destOrd="0" presId="urn:microsoft.com/office/officeart/2005/8/layout/radial1"/>
    <dgm:cxn modelId="{7E4F9AC3-C0F9-4AAA-B60A-6DD316377625}" type="presParOf" srcId="{A7FCC442-668B-4675-AF78-F87D26448EBD}" destId="{801F435D-8E53-4F82-805E-51700EC8172E}" srcOrd="17" destOrd="0" presId="urn:microsoft.com/office/officeart/2005/8/layout/radial1"/>
    <dgm:cxn modelId="{63D6739E-0FEA-4A4F-B0E0-DACCCD7383FD}" type="presParOf" srcId="{801F435D-8E53-4F82-805E-51700EC8172E}" destId="{23817688-46C6-4D34-ADAA-068CD7292847}" srcOrd="0" destOrd="0" presId="urn:microsoft.com/office/officeart/2005/8/layout/radial1"/>
    <dgm:cxn modelId="{886D33FB-5307-4252-B567-DF817B56D726}" type="presParOf" srcId="{A7FCC442-668B-4675-AF78-F87D26448EBD}" destId="{0221137B-BCBB-4DE6-98BC-8CC9B681048C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F0AEE7-0277-4692-81E4-D2697F8F898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1B917F-418D-4A8E-9A15-B81D49ECDDB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Экономика, инвестиции, инновации муниципальная политика</a:t>
          </a:r>
        </a:p>
        <a:p>
          <a:r>
            <a:rPr lang="ru-RU" sz="1400" b="1" u="none" dirty="0" smtClean="0">
              <a:latin typeface="Times New Roman" pitchFamily="18" charset="0"/>
              <a:cs typeface="Times New Roman" pitchFamily="18" charset="0"/>
            </a:rPr>
            <a:t>105 206,6 тыс. рублей</a:t>
          </a:r>
        </a:p>
        <a:p>
          <a:r>
            <a:rPr lang="ru-RU" sz="1400" b="1" u="none" dirty="0" smtClean="0">
              <a:latin typeface="Times New Roman" pitchFamily="18" charset="0"/>
              <a:cs typeface="Times New Roman" pitchFamily="18" charset="0"/>
            </a:rPr>
            <a:t>4,2%</a:t>
          </a:r>
          <a:endParaRPr lang="ru-RU" sz="1400" u="none" dirty="0"/>
        </a:p>
      </dgm:t>
    </dgm:pt>
    <dgm:pt modelId="{81DB1C49-EDD8-4452-BE78-349B1E51447C}" type="parTrans" cxnId="{D7EDFB59-3414-42B6-A06C-6CECE06EE3FB}">
      <dgm:prSet/>
      <dgm:spPr/>
      <dgm:t>
        <a:bodyPr/>
        <a:lstStyle/>
        <a:p>
          <a:endParaRPr lang="ru-RU"/>
        </a:p>
      </dgm:t>
    </dgm:pt>
    <dgm:pt modelId="{C768B0AB-28EB-447E-BCDC-D889398B64DE}" type="sibTrans" cxnId="{D7EDFB59-3414-42B6-A06C-6CECE06EE3FB}">
      <dgm:prSet/>
      <dgm:spPr/>
      <dgm:t>
        <a:bodyPr/>
        <a:lstStyle/>
        <a:p>
          <a:endParaRPr lang="ru-RU"/>
        </a:p>
      </dgm:t>
    </dgm:pt>
    <dgm:pt modelId="{FBCA388D-17AD-45C4-B1FD-C2BE6B7DC00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Сельское хозяйство </a:t>
          </a:r>
          <a:r>
            <a:rPr lang="ru-RU" sz="1400" b="1" u="none" dirty="0" smtClean="0">
              <a:latin typeface="Times New Roman" pitchFamily="18" charset="0"/>
              <a:cs typeface="Times New Roman" pitchFamily="18" charset="0"/>
            </a:rPr>
            <a:t>17 856,3 тыс.рублей</a:t>
          </a:r>
        </a:p>
        <a:p>
          <a:r>
            <a:rPr lang="ru-RU" sz="1400" b="1" u="none" dirty="0" smtClean="0">
              <a:latin typeface="Times New Roman" pitchFamily="18" charset="0"/>
              <a:cs typeface="Times New Roman" pitchFamily="18" charset="0"/>
            </a:rPr>
            <a:t>0,7%</a:t>
          </a:r>
          <a:endParaRPr lang="ru-RU" sz="1400" u="none" dirty="0"/>
        </a:p>
      </dgm:t>
    </dgm:pt>
    <dgm:pt modelId="{EE54743E-514F-424B-9AC1-D9996445706F}" type="parTrans" cxnId="{622D44B0-BF31-473D-B638-FDB3AC453DC3}">
      <dgm:prSet/>
      <dgm:spPr/>
      <dgm:t>
        <a:bodyPr/>
        <a:lstStyle/>
        <a:p>
          <a:endParaRPr lang="ru-RU"/>
        </a:p>
      </dgm:t>
    </dgm:pt>
    <dgm:pt modelId="{9A54339C-4B67-40F9-9FED-7C2A531490C9}" type="sibTrans" cxnId="{622D44B0-BF31-473D-B638-FDB3AC453DC3}">
      <dgm:prSet/>
      <dgm:spPr/>
      <dgm:t>
        <a:bodyPr/>
        <a:lstStyle/>
        <a:p>
          <a:endParaRPr lang="ru-RU"/>
        </a:p>
      </dgm:t>
    </dgm:pt>
    <dgm:pt modelId="{756D3AD9-043B-4419-97EF-C46EB42B480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Противодействие преступности и защита от ЧС </a:t>
          </a:r>
        </a:p>
        <a:p>
          <a:r>
            <a:rPr lang="ru-RU" sz="1400" b="1" u="none" dirty="0" smtClean="0">
              <a:latin typeface="Times New Roman" pitchFamily="18" charset="0"/>
              <a:cs typeface="Times New Roman" pitchFamily="18" charset="0"/>
            </a:rPr>
            <a:t>10 451,9 тыс.рублей</a:t>
          </a:r>
        </a:p>
        <a:p>
          <a:r>
            <a:rPr lang="ru-RU" sz="1400" b="1" u="none" dirty="0" smtClean="0">
              <a:latin typeface="Times New Roman" pitchFamily="18" charset="0"/>
              <a:cs typeface="Times New Roman" pitchFamily="18" charset="0"/>
            </a:rPr>
            <a:t>0,4%</a:t>
          </a:r>
          <a:endParaRPr lang="ru-RU" sz="1400" u="none" dirty="0"/>
        </a:p>
      </dgm:t>
    </dgm:pt>
    <dgm:pt modelId="{8BF7E929-C2F8-4089-A909-5BAB0200BDF8}" type="parTrans" cxnId="{E3268C12-3192-4601-88A9-E2E28C770519}">
      <dgm:prSet/>
      <dgm:spPr/>
      <dgm:t>
        <a:bodyPr/>
        <a:lstStyle/>
        <a:p>
          <a:endParaRPr lang="ru-RU"/>
        </a:p>
      </dgm:t>
    </dgm:pt>
    <dgm:pt modelId="{F5BA69CF-AD86-4537-AB2E-78C1A229513E}" type="sibTrans" cxnId="{E3268C12-3192-4601-88A9-E2E28C770519}">
      <dgm:prSet/>
      <dgm:spPr/>
      <dgm:t>
        <a:bodyPr/>
        <a:lstStyle/>
        <a:p>
          <a:endParaRPr lang="ru-RU"/>
        </a:p>
      </dgm:t>
    </dgm:pt>
    <dgm:pt modelId="{71677A87-F0BF-4775-8C38-2119212F3F2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жильем</a:t>
          </a:r>
        </a:p>
        <a:p>
          <a:r>
            <a:rPr lang="ru-RU" sz="1400" b="1" u="none" dirty="0" smtClean="0">
              <a:latin typeface="Times New Roman" pitchFamily="18" charset="0"/>
              <a:cs typeface="Times New Roman" pitchFamily="18" charset="0"/>
            </a:rPr>
            <a:t>154 029,6 тыс. рублей</a:t>
          </a:r>
        </a:p>
        <a:p>
          <a:r>
            <a:rPr lang="ru-RU" sz="1400" b="1" u="none" dirty="0" smtClean="0">
              <a:latin typeface="Times New Roman" pitchFamily="18" charset="0"/>
              <a:cs typeface="Times New Roman" pitchFamily="18" charset="0"/>
            </a:rPr>
            <a:t>6,1%</a:t>
          </a:r>
          <a:endParaRPr lang="ru-RU" sz="1400" u="none" dirty="0"/>
        </a:p>
      </dgm:t>
    </dgm:pt>
    <dgm:pt modelId="{1C502DA0-DF06-4203-9367-70D625E99FB7}" type="parTrans" cxnId="{02597889-D0D6-4703-9BEB-86D03A840F7E}">
      <dgm:prSet/>
      <dgm:spPr/>
      <dgm:t>
        <a:bodyPr/>
        <a:lstStyle/>
        <a:p>
          <a:endParaRPr lang="ru-RU"/>
        </a:p>
      </dgm:t>
    </dgm:pt>
    <dgm:pt modelId="{D6DFCC98-7E79-4C96-84F7-DCCE2655FCDB}" type="sibTrans" cxnId="{02597889-D0D6-4703-9BEB-86D03A840F7E}">
      <dgm:prSet/>
      <dgm:spPr/>
      <dgm:t>
        <a:bodyPr/>
        <a:lstStyle/>
        <a:p>
          <a:endParaRPr lang="ru-RU"/>
        </a:p>
      </dgm:t>
    </dgm:pt>
    <dgm:pt modelId="{5D74C821-9846-44F8-A423-99106062DC2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Социальные программы </a:t>
          </a:r>
        </a:p>
        <a:p>
          <a:r>
            <a:rPr lang="ru-RU" sz="1400" b="1" u="none" dirty="0" smtClean="0">
              <a:latin typeface="Times New Roman" pitchFamily="18" charset="0"/>
              <a:cs typeface="Times New Roman" pitchFamily="18" charset="0"/>
            </a:rPr>
            <a:t>1 942 201,2</a:t>
          </a:r>
        </a:p>
        <a:p>
          <a:r>
            <a:rPr lang="ru-RU" sz="1400" b="1" u="none" dirty="0" smtClean="0">
              <a:latin typeface="Times New Roman" pitchFamily="18" charset="0"/>
              <a:cs typeface="Times New Roman" pitchFamily="18" charset="0"/>
            </a:rPr>
            <a:t>тыс.рублей</a:t>
          </a:r>
        </a:p>
        <a:p>
          <a:r>
            <a:rPr lang="ru-RU" sz="1400" b="1" u="none" dirty="0" smtClean="0">
              <a:latin typeface="Times New Roman" pitchFamily="18" charset="0"/>
              <a:cs typeface="Times New Roman" pitchFamily="18" charset="0"/>
            </a:rPr>
            <a:t>76,8%</a:t>
          </a:r>
          <a:endParaRPr lang="ru-RU" sz="1400" u="none" dirty="0"/>
        </a:p>
      </dgm:t>
    </dgm:pt>
    <dgm:pt modelId="{0D734290-BB1A-4909-A85F-018333D0E3E1}" type="parTrans" cxnId="{D2457BB4-2CD5-403C-9345-E1F739B18921}">
      <dgm:prSet/>
      <dgm:spPr/>
      <dgm:t>
        <a:bodyPr/>
        <a:lstStyle/>
        <a:p>
          <a:endParaRPr lang="ru-RU"/>
        </a:p>
      </dgm:t>
    </dgm:pt>
    <dgm:pt modelId="{7CEC52E7-51B9-49D9-943B-927DB477520C}" type="sibTrans" cxnId="{D2457BB4-2CD5-403C-9345-E1F739B18921}">
      <dgm:prSet/>
      <dgm:spPr/>
      <dgm:t>
        <a:bodyPr/>
        <a:lstStyle/>
        <a:p>
          <a:endParaRPr lang="ru-RU"/>
        </a:p>
      </dgm:t>
    </dgm:pt>
    <dgm:pt modelId="{17CECB0F-3033-4905-A357-25553F64B54D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Финансы </a:t>
          </a:r>
        </a:p>
        <a:p>
          <a:r>
            <a:rPr lang="ru-RU" sz="1400" b="1" u="none" dirty="0" smtClean="0">
              <a:latin typeface="Times New Roman" pitchFamily="18" charset="0"/>
              <a:cs typeface="Times New Roman" pitchFamily="18" charset="0"/>
            </a:rPr>
            <a:t>68 602,3 тыс. рублей</a:t>
          </a:r>
        </a:p>
        <a:p>
          <a:r>
            <a:rPr lang="ru-RU" sz="1400" b="1" u="none" dirty="0" smtClean="0">
              <a:latin typeface="Times New Roman" pitchFamily="18" charset="0"/>
              <a:cs typeface="Times New Roman" pitchFamily="18" charset="0"/>
            </a:rPr>
            <a:t>2.7%</a:t>
          </a:r>
          <a:endParaRPr lang="ru-RU" sz="1400" u="none" dirty="0"/>
        </a:p>
      </dgm:t>
    </dgm:pt>
    <dgm:pt modelId="{8EF3126E-CFBA-455C-AFE2-05861CE989A0}" type="parTrans" cxnId="{D1E43273-B01E-4C86-9B2F-CA2FEF27FABF}">
      <dgm:prSet/>
      <dgm:spPr/>
      <dgm:t>
        <a:bodyPr/>
        <a:lstStyle/>
        <a:p>
          <a:endParaRPr lang="ru-RU"/>
        </a:p>
      </dgm:t>
    </dgm:pt>
    <dgm:pt modelId="{EA5FB280-D039-4EBD-9F69-0BAA5DB134BF}" type="sibTrans" cxnId="{D1E43273-B01E-4C86-9B2F-CA2FEF27FABF}">
      <dgm:prSet/>
      <dgm:spPr/>
      <dgm:t>
        <a:bodyPr/>
        <a:lstStyle/>
        <a:p>
          <a:endParaRPr lang="ru-RU"/>
        </a:p>
      </dgm:t>
    </dgm:pt>
    <dgm:pt modelId="{39A064CC-8749-4D30-9A1A-798B2A06251C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Инфраструктурные программы </a:t>
          </a:r>
        </a:p>
        <a:p>
          <a:r>
            <a:rPr lang="ru-RU" sz="1400" b="1" u="none" dirty="0" smtClean="0">
              <a:latin typeface="Times New Roman" pitchFamily="18" charset="0"/>
              <a:cs typeface="Times New Roman" pitchFamily="18" charset="0"/>
            </a:rPr>
            <a:t>231 165,4 тыс. рублей; </a:t>
          </a:r>
        </a:p>
        <a:p>
          <a:r>
            <a:rPr lang="ru-RU" sz="1400" b="1" u="none" dirty="0" smtClean="0">
              <a:latin typeface="Times New Roman" pitchFamily="18" charset="0"/>
              <a:cs typeface="Times New Roman" pitchFamily="18" charset="0"/>
            </a:rPr>
            <a:t>9,1%</a:t>
          </a:r>
          <a:endParaRPr lang="ru-RU" sz="1400" u="none" dirty="0"/>
        </a:p>
      </dgm:t>
    </dgm:pt>
    <dgm:pt modelId="{5475477A-2BDB-468B-A521-22565B052B18}" type="parTrans" cxnId="{CFEDAB38-6A24-4D10-BF6F-AF89C593E7BD}">
      <dgm:prSet/>
      <dgm:spPr/>
      <dgm:t>
        <a:bodyPr/>
        <a:lstStyle/>
        <a:p>
          <a:endParaRPr lang="ru-RU"/>
        </a:p>
      </dgm:t>
    </dgm:pt>
    <dgm:pt modelId="{F9C548B3-87C4-4C4F-B1C1-7E9B17BFEE0D}" type="sibTrans" cxnId="{CFEDAB38-6A24-4D10-BF6F-AF89C593E7BD}">
      <dgm:prSet/>
      <dgm:spPr/>
      <dgm:t>
        <a:bodyPr/>
        <a:lstStyle/>
        <a:p>
          <a:endParaRPr lang="ru-RU"/>
        </a:p>
      </dgm:t>
    </dgm:pt>
    <dgm:pt modelId="{9FBFA21F-CB93-4879-AEF4-05817B0DD400}" type="pres">
      <dgm:prSet presAssocID="{27F0AEE7-0277-4692-81E4-D2697F8F89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91ACE2-D212-430F-8428-43EDA26B2EC9}" type="pres">
      <dgm:prSet presAssocID="{921B917F-418D-4A8E-9A15-B81D49ECDDB3}" presName="node" presStyleLbl="node1" presStyleIdx="0" presStyleCnt="7" custScaleX="146957" custScaleY="229995" custRadScaleRad="100256" custRadScaleInc="12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1F91A-D44E-40EB-9196-3788820B88AF}" type="pres">
      <dgm:prSet presAssocID="{921B917F-418D-4A8E-9A15-B81D49ECDDB3}" presName="spNode" presStyleCnt="0"/>
      <dgm:spPr/>
    </dgm:pt>
    <dgm:pt modelId="{037F59CE-2645-49F9-97F3-01DACC0B3717}" type="pres">
      <dgm:prSet presAssocID="{C768B0AB-28EB-447E-BCDC-D889398B64DE}" presName="sibTrans" presStyleLbl="sibTrans1D1" presStyleIdx="0" presStyleCnt="7"/>
      <dgm:spPr/>
      <dgm:t>
        <a:bodyPr/>
        <a:lstStyle/>
        <a:p>
          <a:endParaRPr lang="ru-RU"/>
        </a:p>
      </dgm:t>
    </dgm:pt>
    <dgm:pt modelId="{048CCECD-0FB5-481A-9838-B40BD63C3FE0}" type="pres">
      <dgm:prSet presAssocID="{17CECB0F-3033-4905-A357-25553F64B54D}" presName="node" presStyleLbl="node1" presStyleIdx="1" presStyleCnt="7" custScaleX="140600" custScaleY="179455" custRadScaleRad="114971" custRadScaleInc="24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A227A-A1D7-44AC-B1BE-37EC40A46A0D}" type="pres">
      <dgm:prSet presAssocID="{17CECB0F-3033-4905-A357-25553F64B54D}" presName="spNode" presStyleCnt="0"/>
      <dgm:spPr/>
    </dgm:pt>
    <dgm:pt modelId="{8FA95430-5070-49E4-B273-7E38B3467E08}" type="pres">
      <dgm:prSet presAssocID="{EA5FB280-D039-4EBD-9F69-0BAA5DB134BF}" presName="sibTrans" presStyleLbl="sibTrans1D1" presStyleIdx="1" presStyleCnt="7"/>
      <dgm:spPr/>
      <dgm:t>
        <a:bodyPr/>
        <a:lstStyle/>
        <a:p>
          <a:endParaRPr lang="ru-RU"/>
        </a:p>
      </dgm:t>
    </dgm:pt>
    <dgm:pt modelId="{6D1A058D-08A6-4311-98A2-9F7C59ED6C5B}" type="pres">
      <dgm:prSet presAssocID="{39A064CC-8749-4D30-9A1A-798B2A06251C}" presName="node" presStyleLbl="node1" presStyleIdx="2" presStyleCnt="7" custScaleX="147464" custScaleY="179455" custRadScaleRad="116448" custRadScaleInc="-48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79C3F-91EF-4678-B631-053BB03A7EAC}" type="pres">
      <dgm:prSet presAssocID="{39A064CC-8749-4D30-9A1A-798B2A06251C}" presName="spNode" presStyleCnt="0"/>
      <dgm:spPr/>
    </dgm:pt>
    <dgm:pt modelId="{8DC4C25F-A358-4B69-8023-51B3DC03EE60}" type="pres">
      <dgm:prSet presAssocID="{F9C548B3-87C4-4C4F-B1C1-7E9B17BFEE0D}" presName="sibTrans" presStyleLbl="sibTrans1D1" presStyleIdx="2" presStyleCnt="7"/>
      <dgm:spPr/>
      <dgm:t>
        <a:bodyPr/>
        <a:lstStyle/>
        <a:p>
          <a:endParaRPr lang="ru-RU"/>
        </a:p>
      </dgm:t>
    </dgm:pt>
    <dgm:pt modelId="{F06BFF95-E586-4E8C-8710-5926932F3531}" type="pres">
      <dgm:prSet presAssocID="{FBCA388D-17AD-45C4-B1FD-C2BE6B7DC00B}" presName="node" presStyleLbl="node1" presStyleIdx="3" presStyleCnt="7" custScaleX="145081" custScaleY="179455" custRadScaleRad="93228" custRadScaleInc="-29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999E5-205D-45DD-A06C-3CAC029E0FEB}" type="pres">
      <dgm:prSet presAssocID="{FBCA388D-17AD-45C4-B1FD-C2BE6B7DC00B}" presName="spNode" presStyleCnt="0"/>
      <dgm:spPr/>
    </dgm:pt>
    <dgm:pt modelId="{B866A514-289A-40C0-B8F2-0FFF928187F3}" type="pres">
      <dgm:prSet presAssocID="{9A54339C-4B67-40F9-9FED-7C2A531490C9}" presName="sibTrans" presStyleLbl="sibTrans1D1" presStyleIdx="3" presStyleCnt="7"/>
      <dgm:spPr/>
      <dgm:t>
        <a:bodyPr/>
        <a:lstStyle/>
        <a:p>
          <a:endParaRPr lang="ru-RU"/>
        </a:p>
      </dgm:t>
    </dgm:pt>
    <dgm:pt modelId="{E3575669-4AB7-448C-8F82-9F9C7B672206}" type="pres">
      <dgm:prSet presAssocID="{756D3AD9-043B-4419-97EF-C46EB42B4803}" presName="node" presStyleLbl="node1" presStyleIdx="4" presStyleCnt="7" custScaleX="141165" custScaleY="179455" custRadScaleRad="96032" custRadScaleInc="45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401FC-E37B-4ADF-87B9-2519149A348B}" type="pres">
      <dgm:prSet presAssocID="{756D3AD9-043B-4419-97EF-C46EB42B4803}" presName="spNode" presStyleCnt="0"/>
      <dgm:spPr/>
    </dgm:pt>
    <dgm:pt modelId="{35958019-11EC-4E00-B54B-D6B1FDB7916F}" type="pres">
      <dgm:prSet presAssocID="{F5BA69CF-AD86-4537-AB2E-78C1A229513E}" presName="sibTrans" presStyleLbl="sibTrans1D1" presStyleIdx="4" presStyleCnt="7"/>
      <dgm:spPr/>
      <dgm:t>
        <a:bodyPr/>
        <a:lstStyle/>
        <a:p>
          <a:endParaRPr lang="ru-RU"/>
        </a:p>
      </dgm:t>
    </dgm:pt>
    <dgm:pt modelId="{272A4D2D-6593-470D-BEBF-3C6F71991316}" type="pres">
      <dgm:prSet presAssocID="{71677A87-F0BF-4775-8C38-2119212F3F2E}" presName="node" presStyleLbl="node1" presStyleIdx="5" presStyleCnt="7" custScaleX="142628" custScaleY="179455" custRadScaleRad="114024" custRadScaleInc="57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29248-FE51-4B95-B536-BF129A613D91}" type="pres">
      <dgm:prSet presAssocID="{71677A87-F0BF-4775-8C38-2119212F3F2E}" presName="spNode" presStyleCnt="0"/>
      <dgm:spPr/>
    </dgm:pt>
    <dgm:pt modelId="{F53774B7-A7D1-4FE4-9CFD-395AD3D61BDA}" type="pres">
      <dgm:prSet presAssocID="{D6DFCC98-7E79-4C96-84F7-DCCE2655FCDB}" presName="sibTrans" presStyleLbl="sibTrans1D1" presStyleIdx="5" presStyleCnt="7"/>
      <dgm:spPr/>
      <dgm:t>
        <a:bodyPr/>
        <a:lstStyle/>
        <a:p>
          <a:endParaRPr lang="ru-RU"/>
        </a:p>
      </dgm:t>
    </dgm:pt>
    <dgm:pt modelId="{22B36B4A-326E-4437-8851-191F24F4001A}" type="pres">
      <dgm:prSet presAssocID="{5D74C821-9846-44F8-A423-99106062DC28}" presName="node" presStyleLbl="node1" presStyleIdx="6" presStyleCnt="7" custScaleX="145959" custScaleY="179455" custRadScaleRad="110649" custRadScaleInc="-3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83A03-A80E-41BE-AADE-A28351570E1A}" type="pres">
      <dgm:prSet presAssocID="{5D74C821-9846-44F8-A423-99106062DC28}" presName="spNode" presStyleCnt="0"/>
      <dgm:spPr/>
    </dgm:pt>
    <dgm:pt modelId="{3DD1140B-7116-425E-92DA-7E98F2683E96}" type="pres">
      <dgm:prSet presAssocID="{7CEC52E7-51B9-49D9-943B-927DB477520C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7ECBC381-5BCD-49D6-A649-74390072044B}" type="presOf" srcId="{9A54339C-4B67-40F9-9FED-7C2A531490C9}" destId="{B866A514-289A-40C0-B8F2-0FFF928187F3}" srcOrd="0" destOrd="0" presId="urn:microsoft.com/office/officeart/2005/8/layout/cycle5"/>
    <dgm:cxn modelId="{F4E380F6-F855-4AEB-BCC5-DEA40F326A49}" type="presOf" srcId="{921B917F-418D-4A8E-9A15-B81D49ECDDB3}" destId="{4F91ACE2-D212-430F-8428-43EDA26B2EC9}" srcOrd="0" destOrd="0" presId="urn:microsoft.com/office/officeart/2005/8/layout/cycle5"/>
    <dgm:cxn modelId="{73BC2AB7-1B5D-4439-AD79-23C778B2282D}" type="presOf" srcId="{17CECB0F-3033-4905-A357-25553F64B54D}" destId="{048CCECD-0FB5-481A-9838-B40BD63C3FE0}" srcOrd="0" destOrd="0" presId="urn:microsoft.com/office/officeart/2005/8/layout/cycle5"/>
    <dgm:cxn modelId="{A5D13556-F4CD-458D-BE38-B5B278891721}" type="presOf" srcId="{FBCA388D-17AD-45C4-B1FD-C2BE6B7DC00B}" destId="{F06BFF95-E586-4E8C-8710-5926932F3531}" srcOrd="0" destOrd="0" presId="urn:microsoft.com/office/officeart/2005/8/layout/cycle5"/>
    <dgm:cxn modelId="{D760930F-8B30-424E-AF8F-B3CF3674ED6F}" type="presOf" srcId="{7CEC52E7-51B9-49D9-943B-927DB477520C}" destId="{3DD1140B-7116-425E-92DA-7E98F2683E96}" srcOrd="0" destOrd="0" presId="urn:microsoft.com/office/officeart/2005/8/layout/cycle5"/>
    <dgm:cxn modelId="{D7EDFB59-3414-42B6-A06C-6CECE06EE3FB}" srcId="{27F0AEE7-0277-4692-81E4-D2697F8F8985}" destId="{921B917F-418D-4A8E-9A15-B81D49ECDDB3}" srcOrd="0" destOrd="0" parTransId="{81DB1C49-EDD8-4452-BE78-349B1E51447C}" sibTransId="{C768B0AB-28EB-447E-BCDC-D889398B64DE}"/>
    <dgm:cxn modelId="{172EF1B5-D157-40C3-B638-94D754CC0908}" type="presOf" srcId="{756D3AD9-043B-4419-97EF-C46EB42B4803}" destId="{E3575669-4AB7-448C-8F82-9F9C7B672206}" srcOrd="0" destOrd="0" presId="urn:microsoft.com/office/officeart/2005/8/layout/cycle5"/>
    <dgm:cxn modelId="{DFB509EB-100D-4363-A28C-1F684460794F}" type="presOf" srcId="{71677A87-F0BF-4775-8C38-2119212F3F2E}" destId="{272A4D2D-6593-470D-BEBF-3C6F71991316}" srcOrd="0" destOrd="0" presId="urn:microsoft.com/office/officeart/2005/8/layout/cycle5"/>
    <dgm:cxn modelId="{FEBCD618-7382-4D15-B011-CA0CFFAC7DD2}" type="presOf" srcId="{5D74C821-9846-44F8-A423-99106062DC28}" destId="{22B36B4A-326E-4437-8851-191F24F4001A}" srcOrd="0" destOrd="0" presId="urn:microsoft.com/office/officeart/2005/8/layout/cycle5"/>
    <dgm:cxn modelId="{02597889-D0D6-4703-9BEB-86D03A840F7E}" srcId="{27F0AEE7-0277-4692-81E4-D2697F8F8985}" destId="{71677A87-F0BF-4775-8C38-2119212F3F2E}" srcOrd="5" destOrd="0" parTransId="{1C502DA0-DF06-4203-9367-70D625E99FB7}" sibTransId="{D6DFCC98-7E79-4C96-84F7-DCCE2655FCDB}"/>
    <dgm:cxn modelId="{9876E568-75F0-4663-91AC-4045E55B5AA1}" type="presOf" srcId="{EA5FB280-D039-4EBD-9F69-0BAA5DB134BF}" destId="{8FA95430-5070-49E4-B273-7E38B3467E08}" srcOrd="0" destOrd="0" presId="urn:microsoft.com/office/officeart/2005/8/layout/cycle5"/>
    <dgm:cxn modelId="{D2457BB4-2CD5-403C-9345-E1F739B18921}" srcId="{27F0AEE7-0277-4692-81E4-D2697F8F8985}" destId="{5D74C821-9846-44F8-A423-99106062DC28}" srcOrd="6" destOrd="0" parTransId="{0D734290-BB1A-4909-A85F-018333D0E3E1}" sibTransId="{7CEC52E7-51B9-49D9-943B-927DB477520C}"/>
    <dgm:cxn modelId="{160BF8EB-7664-4EA1-B77A-3FC142BADC66}" type="presOf" srcId="{39A064CC-8749-4D30-9A1A-798B2A06251C}" destId="{6D1A058D-08A6-4311-98A2-9F7C59ED6C5B}" srcOrd="0" destOrd="0" presId="urn:microsoft.com/office/officeart/2005/8/layout/cycle5"/>
    <dgm:cxn modelId="{D1E43273-B01E-4C86-9B2F-CA2FEF27FABF}" srcId="{27F0AEE7-0277-4692-81E4-D2697F8F8985}" destId="{17CECB0F-3033-4905-A357-25553F64B54D}" srcOrd="1" destOrd="0" parTransId="{8EF3126E-CFBA-455C-AFE2-05861CE989A0}" sibTransId="{EA5FB280-D039-4EBD-9F69-0BAA5DB134BF}"/>
    <dgm:cxn modelId="{107AFE4F-84E4-4E9C-947B-2D0FE1A07CE7}" type="presOf" srcId="{D6DFCC98-7E79-4C96-84F7-DCCE2655FCDB}" destId="{F53774B7-A7D1-4FE4-9CFD-395AD3D61BDA}" srcOrd="0" destOrd="0" presId="urn:microsoft.com/office/officeart/2005/8/layout/cycle5"/>
    <dgm:cxn modelId="{B6E5A081-0D87-4BD9-B808-7BC980802D81}" type="presOf" srcId="{F9C548B3-87C4-4C4F-B1C1-7E9B17BFEE0D}" destId="{8DC4C25F-A358-4B69-8023-51B3DC03EE60}" srcOrd="0" destOrd="0" presId="urn:microsoft.com/office/officeart/2005/8/layout/cycle5"/>
    <dgm:cxn modelId="{EA2108F7-727C-42BB-994E-7E40849768A8}" type="presOf" srcId="{27F0AEE7-0277-4692-81E4-D2697F8F8985}" destId="{9FBFA21F-CB93-4879-AEF4-05817B0DD400}" srcOrd="0" destOrd="0" presId="urn:microsoft.com/office/officeart/2005/8/layout/cycle5"/>
    <dgm:cxn modelId="{E3268C12-3192-4601-88A9-E2E28C770519}" srcId="{27F0AEE7-0277-4692-81E4-D2697F8F8985}" destId="{756D3AD9-043B-4419-97EF-C46EB42B4803}" srcOrd="4" destOrd="0" parTransId="{8BF7E929-C2F8-4089-A909-5BAB0200BDF8}" sibTransId="{F5BA69CF-AD86-4537-AB2E-78C1A229513E}"/>
    <dgm:cxn modelId="{8C92F776-B745-4C91-A5BD-BECD17A8AF5C}" type="presOf" srcId="{C768B0AB-28EB-447E-BCDC-D889398B64DE}" destId="{037F59CE-2645-49F9-97F3-01DACC0B3717}" srcOrd="0" destOrd="0" presId="urn:microsoft.com/office/officeart/2005/8/layout/cycle5"/>
    <dgm:cxn modelId="{622D44B0-BF31-473D-B638-FDB3AC453DC3}" srcId="{27F0AEE7-0277-4692-81E4-D2697F8F8985}" destId="{FBCA388D-17AD-45C4-B1FD-C2BE6B7DC00B}" srcOrd="3" destOrd="0" parTransId="{EE54743E-514F-424B-9AC1-D9996445706F}" sibTransId="{9A54339C-4B67-40F9-9FED-7C2A531490C9}"/>
    <dgm:cxn modelId="{CFEDAB38-6A24-4D10-BF6F-AF89C593E7BD}" srcId="{27F0AEE7-0277-4692-81E4-D2697F8F8985}" destId="{39A064CC-8749-4D30-9A1A-798B2A06251C}" srcOrd="2" destOrd="0" parTransId="{5475477A-2BDB-468B-A521-22565B052B18}" sibTransId="{F9C548B3-87C4-4C4F-B1C1-7E9B17BFEE0D}"/>
    <dgm:cxn modelId="{B2A5C05B-0B8F-4492-9B28-332E5CC8645B}" type="presOf" srcId="{F5BA69CF-AD86-4537-AB2E-78C1A229513E}" destId="{35958019-11EC-4E00-B54B-D6B1FDB7916F}" srcOrd="0" destOrd="0" presId="urn:microsoft.com/office/officeart/2005/8/layout/cycle5"/>
    <dgm:cxn modelId="{E7ABEE74-DB11-4B5D-8440-D7FA41DF4893}" type="presParOf" srcId="{9FBFA21F-CB93-4879-AEF4-05817B0DD400}" destId="{4F91ACE2-D212-430F-8428-43EDA26B2EC9}" srcOrd="0" destOrd="0" presId="urn:microsoft.com/office/officeart/2005/8/layout/cycle5"/>
    <dgm:cxn modelId="{6DDE4898-83AF-4E50-B442-37ED6D733F4B}" type="presParOf" srcId="{9FBFA21F-CB93-4879-AEF4-05817B0DD400}" destId="{10F1F91A-D44E-40EB-9196-3788820B88AF}" srcOrd="1" destOrd="0" presId="urn:microsoft.com/office/officeart/2005/8/layout/cycle5"/>
    <dgm:cxn modelId="{7A36133C-6EE0-4BE1-91E6-E79864198A35}" type="presParOf" srcId="{9FBFA21F-CB93-4879-AEF4-05817B0DD400}" destId="{037F59CE-2645-49F9-97F3-01DACC0B3717}" srcOrd="2" destOrd="0" presId="urn:microsoft.com/office/officeart/2005/8/layout/cycle5"/>
    <dgm:cxn modelId="{3DD025FA-E2EC-4766-9C3B-9CA85ED1BCA2}" type="presParOf" srcId="{9FBFA21F-CB93-4879-AEF4-05817B0DD400}" destId="{048CCECD-0FB5-481A-9838-B40BD63C3FE0}" srcOrd="3" destOrd="0" presId="urn:microsoft.com/office/officeart/2005/8/layout/cycle5"/>
    <dgm:cxn modelId="{00A00D2D-A3EA-40DF-8199-CEFD3A6E2858}" type="presParOf" srcId="{9FBFA21F-CB93-4879-AEF4-05817B0DD400}" destId="{1B7A227A-A1D7-44AC-B1BE-37EC40A46A0D}" srcOrd="4" destOrd="0" presId="urn:microsoft.com/office/officeart/2005/8/layout/cycle5"/>
    <dgm:cxn modelId="{721EF9D9-9703-448B-8FC2-B79994C7B9E2}" type="presParOf" srcId="{9FBFA21F-CB93-4879-AEF4-05817B0DD400}" destId="{8FA95430-5070-49E4-B273-7E38B3467E08}" srcOrd="5" destOrd="0" presId="urn:microsoft.com/office/officeart/2005/8/layout/cycle5"/>
    <dgm:cxn modelId="{23874D3A-B57C-4DDE-A5A0-AFDFE7567024}" type="presParOf" srcId="{9FBFA21F-CB93-4879-AEF4-05817B0DD400}" destId="{6D1A058D-08A6-4311-98A2-9F7C59ED6C5B}" srcOrd="6" destOrd="0" presId="urn:microsoft.com/office/officeart/2005/8/layout/cycle5"/>
    <dgm:cxn modelId="{6D6A8B28-EE25-45FA-94DF-32A5177EF7D1}" type="presParOf" srcId="{9FBFA21F-CB93-4879-AEF4-05817B0DD400}" destId="{98679C3F-91EF-4678-B631-053BB03A7EAC}" srcOrd="7" destOrd="0" presId="urn:microsoft.com/office/officeart/2005/8/layout/cycle5"/>
    <dgm:cxn modelId="{0FE86F05-8686-470C-8092-A1F528B57D05}" type="presParOf" srcId="{9FBFA21F-CB93-4879-AEF4-05817B0DD400}" destId="{8DC4C25F-A358-4B69-8023-51B3DC03EE60}" srcOrd="8" destOrd="0" presId="urn:microsoft.com/office/officeart/2005/8/layout/cycle5"/>
    <dgm:cxn modelId="{7405B643-8FFE-4455-A79E-396F07E0646E}" type="presParOf" srcId="{9FBFA21F-CB93-4879-AEF4-05817B0DD400}" destId="{F06BFF95-E586-4E8C-8710-5926932F3531}" srcOrd="9" destOrd="0" presId="urn:microsoft.com/office/officeart/2005/8/layout/cycle5"/>
    <dgm:cxn modelId="{1BF5A62A-0D8C-4B41-8998-8170EA2180E8}" type="presParOf" srcId="{9FBFA21F-CB93-4879-AEF4-05817B0DD400}" destId="{DED999E5-205D-45DD-A06C-3CAC029E0FEB}" srcOrd="10" destOrd="0" presId="urn:microsoft.com/office/officeart/2005/8/layout/cycle5"/>
    <dgm:cxn modelId="{5C756A1A-9747-4B39-97A5-6FB3C9BDDBA7}" type="presParOf" srcId="{9FBFA21F-CB93-4879-AEF4-05817B0DD400}" destId="{B866A514-289A-40C0-B8F2-0FFF928187F3}" srcOrd="11" destOrd="0" presId="urn:microsoft.com/office/officeart/2005/8/layout/cycle5"/>
    <dgm:cxn modelId="{431E381D-77E9-4B49-B626-803C6E614FC2}" type="presParOf" srcId="{9FBFA21F-CB93-4879-AEF4-05817B0DD400}" destId="{E3575669-4AB7-448C-8F82-9F9C7B672206}" srcOrd="12" destOrd="0" presId="urn:microsoft.com/office/officeart/2005/8/layout/cycle5"/>
    <dgm:cxn modelId="{E455FA69-6DFC-4B83-B6F2-9E22315488DE}" type="presParOf" srcId="{9FBFA21F-CB93-4879-AEF4-05817B0DD400}" destId="{C6D401FC-E37B-4ADF-87B9-2519149A348B}" srcOrd="13" destOrd="0" presId="urn:microsoft.com/office/officeart/2005/8/layout/cycle5"/>
    <dgm:cxn modelId="{9CE8C5CE-0CB8-45CA-A14E-72E2B5B6F05A}" type="presParOf" srcId="{9FBFA21F-CB93-4879-AEF4-05817B0DD400}" destId="{35958019-11EC-4E00-B54B-D6B1FDB7916F}" srcOrd="14" destOrd="0" presId="urn:microsoft.com/office/officeart/2005/8/layout/cycle5"/>
    <dgm:cxn modelId="{594C4D9B-D31C-4887-B77A-C2D4DD1F01FD}" type="presParOf" srcId="{9FBFA21F-CB93-4879-AEF4-05817B0DD400}" destId="{272A4D2D-6593-470D-BEBF-3C6F71991316}" srcOrd="15" destOrd="0" presId="urn:microsoft.com/office/officeart/2005/8/layout/cycle5"/>
    <dgm:cxn modelId="{90629141-BBE3-4C7B-A0B9-46ECA39F95CB}" type="presParOf" srcId="{9FBFA21F-CB93-4879-AEF4-05817B0DD400}" destId="{5D729248-FE51-4B95-B536-BF129A613D91}" srcOrd="16" destOrd="0" presId="urn:microsoft.com/office/officeart/2005/8/layout/cycle5"/>
    <dgm:cxn modelId="{E7E246FD-6625-4787-89FD-0AFC239F24D5}" type="presParOf" srcId="{9FBFA21F-CB93-4879-AEF4-05817B0DD400}" destId="{F53774B7-A7D1-4FE4-9CFD-395AD3D61BDA}" srcOrd="17" destOrd="0" presId="urn:microsoft.com/office/officeart/2005/8/layout/cycle5"/>
    <dgm:cxn modelId="{61F273C6-9F91-4860-B53D-3ACA42FF1520}" type="presParOf" srcId="{9FBFA21F-CB93-4879-AEF4-05817B0DD400}" destId="{22B36B4A-326E-4437-8851-191F24F4001A}" srcOrd="18" destOrd="0" presId="urn:microsoft.com/office/officeart/2005/8/layout/cycle5"/>
    <dgm:cxn modelId="{8C6418BF-2CEC-4CFF-BD80-7E7EA570E009}" type="presParOf" srcId="{9FBFA21F-CB93-4879-AEF4-05817B0DD400}" destId="{13683A03-A80E-41BE-AADE-A28351570E1A}" srcOrd="19" destOrd="0" presId="urn:microsoft.com/office/officeart/2005/8/layout/cycle5"/>
    <dgm:cxn modelId="{4B34B788-9A9F-47F7-BECC-DC7F2DEC4FDC}" type="presParOf" srcId="{9FBFA21F-CB93-4879-AEF4-05817B0DD400}" destId="{3DD1140B-7116-425E-92DA-7E98F2683E96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F849F-376C-4031-BF5F-B71F0568C7EC}">
      <dsp:nvSpPr>
        <dsp:cNvPr id="0" name=""/>
        <dsp:cNvSpPr/>
      </dsp:nvSpPr>
      <dsp:spPr>
        <a:xfrm>
          <a:off x="3214764" y="1785950"/>
          <a:ext cx="2857468" cy="2293641"/>
        </a:xfrm>
        <a:prstGeom prst="ellipse">
          <a:avLst/>
        </a:prstGeom>
        <a:gradFill rotWithShape="1">
          <a:gsLst>
            <a:gs pos="0">
              <a:schemeClr val="accent5">
                <a:tint val="43000"/>
                <a:satMod val="165000"/>
              </a:schemeClr>
            </a:gs>
            <a:gs pos="55000">
              <a:schemeClr val="accent5">
                <a:tint val="83000"/>
                <a:satMod val="155000"/>
              </a:schemeClr>
            </a:gs>
            <a:gs pos="100000">
              <a:schemeClr val="accent5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2 789 119,9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33231" y="2121846"/>
        <a:ext cx="2020534" cy="1621849"/>
      </dsp:txXfrm>
    </dsp:sp>
    <dsp:sp modelId="{4A8C21B9-343B-4E42-84F3-C21C6A221155}">
      <dsp:nvSpPr>
        <dsp:cNvPr id="0" name=""/>
        <dsp:cNvSpPr/>
      </dsp:nvSpPr>
      <dsp:spPr>
        <a:xfrm rot="16140458">
          <a:off x="4425855" y="1580253"/>
          <a:ext cx="38882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388826" y="114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610547" y="1581956"/>
        <a:ext cx="19441" cy="19441"/>
      </dsp:txXfrm>
    </dsp:sp>
    <dsp:sp modelId="{ED6EE427-E4B5-45C9-9EBE-B2F90B0F31E5}">
      <dsp:nvSpPr>
        <dsp:cNvPr id="0" name=""/>
        <dsp:cNvSpPr/>
      </dsp:nvSpPr>
      <dsp:spPr>
        <a:xfrm>
          <a:off x="3500463" y="-71442"/>
          <a:ext cx="2207436" cy="1468783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Финансовое обеспечение муниципальных учреждений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none" kern="1200" dirty="0" smtClean="0">
              <a:latin typeface="Times New Roman" pitchFamily="18" charset="0"/>
              <a:cs typeface="Times New Roman" pitchFamily="18" charset="0"/>
            </a:rPr>
            <a:t>1 133 581,0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40,6%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3735" y="143656"/>
        <a:ext cx="1560892" cy="1038587"/>
      </dsp:txXfrm>
    </dsp:sp>
    <dsp:sp modelId="{96B50C14-574C-4795-B03B-12D4F5AC94F2}">
      <dsp:nvSpPr>
        <dsp:cNvPr id="0" name=""/>
        <dsp:cNvSpPr/>
      </dsp:nvSpPr>
      <dsp:spPr>
        <a:xfrm rot="19113134">
          <a:off x="5500647" y="1798265"/>
          <a:ext cx="829197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829197" y="114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94516" y="1788958"/>
        <a:ext cx="41459" cy="41459"/>
      </dsp:txXfrm>
    </dsp:sp>
    <dsp:sp modelId="{BEC5774F-AFE8-4A24-9D39-C9A1D63BAC99}">
      <dsp:nvSpPr>
        <dsp:cNvPr id="0" name=""/>
        <dsp:cNvSpPr/>
      </dsp:nvSpPr>
      <dsp:spPr>
        <a:xfrm>
          <a:off x="5786475" y="214320"/>
          <a:ext cx="2207436" cy="1468783"/>
        </a:xfrm>
        <a:prstGeom prst="ellipse">
          <a:avLst/>
        </a:prstGeom>
        <a:gradFill rotWithShape="1">
          <a:gsLst>
            <a:gs pos="0">
              <a:schemeClr val="accent5">
                <a:tint val="1000"/>
                <a:satMod val="255000"/>
              </a:schemeClr>
            </a:gs>
            <a:gs pos="55000">
              <a:schemeClr val="accent5">
                <a:tint val="12000"/>
                <a:satMod val="255000"/>
              </a:schemeClr>
            </a:gs>
            <a:gs pos="100000">
              <a:schemeClr val="accent5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Дорожный фонд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latin typeface="Times New Roman" pitchFamily="18" charset="0"/>
              <a:cs typeface="Times New Roman" pitchFamily="18" charset="0"/>
            </a:rPr>
            <a:t>90 330,8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3,2%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09747" y="429418"/>
        <a:ext cx="1560892" cy="1038587"/>
      </dsp:txXfrm>
    </dsp:sp>
    <dsp:sp modelId="{F4E958E1-E573-4E6A-B410-EF8B87754694}">
      <dsp:nvSpPr>
        <dsp:cNvPr id="0" name=""/>
        <dsp:cNvSpPr/>
      </dsp:nvSpPr>
      <dsp:spPr>
        <a:xfrm rot="21076995">
          <a:off x="6042418" y="2647891"/>
          <a:ext cx="769275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769275" y="114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407824" y="2640082"/>
        <a:ext cx="38463" cy="38463"/>
      </dsp:txXfrm>
    </dsp:sp>
    <dsp:sp modelId="{2CB7C0F8-4328-41AD-B2A2-731AE91B0520}">
      <dsp:nvSpPr>
        <dsp:cNvPr id="0" name=""/>
        <dsp:cNvSpPr/>
      </dsp:nvSpPr>
      <dsp:spPr>
        <a:xfrm>
          <a:off x="6779067" y="1701729"/>
          <a:ext cx="2207436" cy="1468783"/>
        </a:xfrm>
        <a:prstGeom prst="ellipse">
          <a:avLst/>
        </a:prstGeom>
        <a:gradFill rotWithShape="1"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Инвестиционные расходы (без дорожного фонда)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latin typeface="Times New Roman" pitchFamily="18" charset="0"/>
              <a:cs typeface="Times New Roman" pitchFamily="18" charset="0"/>
            </a:rPr>
            <a:t>107 487,6 т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3,9%</a:t>
          </a:r>
        </a:p>
      </dsp:txBody>
      <dsp:txXfrm>
        <a:off x="7102339" y="1916827"/>
        <a:ext cx="1560892" cy="1038587"/>
      </dsp:txXfrm>
    </dsp:sp>
    <dsp:sp modelId="{C21456C4-FA0A-40B8-B045-90E927DD19E4}">
      <dsp:nvSpPr>
        <dsp:cNvPr id="0" name=""/>
        <dsp:cNvSpPr/>
      </dsp:nvSpPr>
      <dsp:spPr>
        <a:xfrm rot="1125989">
          <a:off x="5940827" y="3479643"/>
          <a:ext cx="691611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691611" y="114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69342" y="3473776"/>
        <a:ext cx="34580" cy="34580"/>
      </dsp:txXfrm>
    </dsp:sp>
    <dsp:sp modelId="{D7AB80DF-D48F-4F54-9A6E-12ECFA5C4D27}">
      <dsp:nvSpPr>
        <dsp:cNvPr id="0" name=""/>
        <dsp:cNvSpPr/>
      </dsp:nvSpPr>
      <dsp:spPr>
        <a:xfrm>
          <a:off x="6493309" y="3201915"/>
          <a:ext cx="2207436" cy="1468783"/>
        </a:xfrm>
        <a:prstGeom prst="ellipse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Муниципальная поддержка отраслей экономики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latin typeface="Times New Roman" pitchFamily="18" charset="0"/>
              <a:cs typeface="Times New Roman" pitchFamily="18" charset="0"/>
            </a:rPr>
            <a:t>18 368,8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0,7%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16581" y="3417013"/>
        <a:ext cx="1560892" cy="1038587"/>
      </dsp:txXfrm>
    </dsp:sp>
    <dsp:sp modelId="{C51E67F6-B58F-403C-8FD3-9E4D5468759A}">
      <dsp:nvSpPr>
        <dsp:cNvPr id="0" name=""/>
        <dsp:cNvSpPr/>
      </dsp:nvSpPr>
      <dsp:spPr>
        <a:xfrm rot="3526310">
          <a:off x="5194156" y="4084911"/>
          <a:ext cx="30960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309606" y="114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41219" y="4088594"/>
        <a:ext cx="15480" cy="15480"/>
      </dsp:txXfrm>
    </dsp:sp>
    <dsp:sp modelId="{44282FCD-FDE3-4729-A479-0DBEB36EDA89}">
      <dsp:nvSpPr>
        <dsp:cNvPr id="0" name=""/>
        <dsp:cNvSpPr/>
      </dsp:nvSpPr>
      <dsp:spPr>
        <a:xfrm>
          <a:off x="4738421" y="4175377"/>
          <a:ext cx="2207436" cy="1468783"/>
        </a:xfrm>
        <a:prstGeom prst="ellipse">
          <a:avLst/>
        </a:prstGeom>
        <a:gradFill rotWithShape="1">
          <a:gsLst>
            <a:gs pos="0">
              <a:schemeClr val="accent5">
                <a:tint val="1000"/>
                <a:satMod val="255000"/>
              </a:schemeClr>
            </a:gs>
            <a:gs pos="55000">
              <a:schemeClr val="accent5">
                <a:tint val="12000"/>
                <a:satMod val="255000"/>
              </a:schemeClr>
            </a:gs>
            <a:gs pos="100000">
              <a:schemeClr val="accent5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Нецелевая финансовая помощь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latin typeface="Times New Roman" pitchFamily="18" charset="0"/>
              <a:cs typeface="Times New Roman" pitchFamily="18" charset="0"/>
            </a:rPr>
            <a:t>63 215,8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2,3%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61693" y="4390475"/>
        <a:ext cx="1560892" cy="1038587"/>
      </dsp:txXfrm>
    </dsp:sp>
    <dsp:sp modelId="{51BAFC27-B7CD-4480-A1C2-FA9273BF5278}">
      <dsp:nvSpPr>
        <dsp:cNvPr id="0" name=""/>
        <dsp:cNvSpPr/>
      </dsp:nvSpPr>
      <dsp:spPr>
        <a:xfrm rot="7223083">
          <a:off x="3777928" y="4106312"/>
          <a:ext cx="341559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341559" y="114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940169" y="4109197"/>
        <a:ext cx="17077" cy="17077"/>
      </dsp:txXfrm>
    </dsp:sp>
    <dsp:sp modelId="{EF9DE76B-1897-47AA-AF23-24BCF63D839B}">
      <dsp:nvSpPr>
        <dsp:cNvPr id="0" name=""/>
        <dsp:cNvSpPr/>
      </dsp:nvSpPr>
      <dsp:spPr>
        <a:xfrm>
          <a:off x="2357455" y="4214835"/>
          <a:ext cx="2207436" cy="1468783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Целевые мероприятия и 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latin typeface="Times New Roman" pitchFamily="18" charset="0"/>
              <a:cs typeface="Times New Roman" pitchFamily="18" charset="0"/>
            </a:rPr>
            <a:t>534 021,6 т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19,1%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80727" y="4429933"/>
        <a:ext cx="1560892" cy="1038587"/>
      </dsp:txXfrm>
    </dsp:sp>
    <dsp:sp modelId="{339BB571-8BD6-477E-8E14-FA939E43CED8}">
      <dsp:nvSpPr>
        <dsp:cNvPr id="0" name=""/>
        <dsp:cNvSpPr/>
      </dsp:nvSpPr>
      <dsp:spPr>
        <a:xfrm rot="9539977">
          <a:off x="2488256" y="3576694"/>
          <a:ext cx="896079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896079" y="114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13894" y="3565715"/>
        <a:ext cx="44803" cy="44803"/>
      </dsp:txXfrm>
    </dsp:sp>
    <dsp:sp modelId="{16BA7C0F-65EE-4074-A6E3-22F25C9F28E4}">
      <dsp:nvSpPr>
        <dsp:cNvPr id="0" name=""/>
        <dsp:cNvSpPr/>
      </dsp:nvSpPr>
      <dsp:spPr>
        <a:xfrm>
          <a:off x="428622" y="3286149"/>
          <a:ext cx="2207436" cy="1681814"/>
        </a:xfrm>
        <a:prstGeom prst="ellipse">
          <a:avLst/>
        </a:prstGeom>
        <a:gradFill rotWithShape="1">
          <a:gsLst>
            <a:gs pos="0">
              <a:schemeClr val="accent5">
                <a:tint val="1000"/>
                <a:satMod val="255000"/>
              </a:schemeClr>
            </a:gs>
            <a:gs pos="55000">
              <a:schemeClr val="accent5">
                <a:tint val="12000"/>
                <a:satMod val="255000"/>
              </a:schemeClr>
            </a:gs>
            <a:gs pos="100000">
              <a:schemeClr val="accent5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Содержание аппарата управления органов местного самоуправления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latin typeface="Times New Roman" pitchFamily="18" charset="0"/>
              <a:cs typeface="Times New Roman" pitchFamily="18" charset="0"/>
            </a:rPr>
            <a:t>126 419,8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4,5%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1894" y="3532445"/>
        <a:ext cx="1560892" cy="1189222"/>
      </dsp:txXfrm>
    </dsp:sp>
    <dsp:sp modelId="{7B374B59-24D6-4046-B5A9-924FD776C398}">
      <dsp:nvSpPr>
        <dsp:cNvPr id="0" name=""/>
        <dsp:cNvSpPr/>
      </dsp:nvSpPr>
      <dsp:spPr>
        <a:xfrm rot="11266277">
          <a:off x="2470802" y="2677219"/>
          <a:ext cx="767700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767700" y="114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35460" y="2669450"/>
        <a:ext cx="38385" cy="38385"/>
      </dsp:txXfrm>
    </dsp:sp>
    <dsp:sp modelId="{8189E556-85CC-4ADB-9AC9-E17AB0BB81BB}">
      <dsp:nvSpPr>
        <dsp:cNvPr id="0" name=""/>
        <dsp:cNvSpPr/>
      </dsp:nvSpPr>
      <dsp:spPr>
        <a:xfrm>
          <a:off x="289399" y="1754792"/>
          <a:ext cx="2207436" cy="1468783"/>
        </a:xfrm>
        <a:prstGeom prst="ellipse">
          <a:avLst/>
        </a:prstGeom>
        <a:gradFill rotWithShape="1"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жильем отдельных категорий граждан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latin typeface="Times New Roman" pitchFamily="18" charset="0"/>
              <a:cs typeface="Times New Roman" pitchFamily="18" charset="0"/>
            </a:rPr>
            <a:t>52 572, 5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1,9%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2671" y="1969890"/>
        <a:ext cx="1560892" cy="1038587"/>
      </dsp:txXfrm>
    </dsp:sp>
    <dsp:sp modelId="{801F435D-8E53-4F82-805E-51700EC8172E}">
      <dsp:nvSpPr>
        <dsp:cNvPr id="0" name=""/>
        <dsp:cNvSpPr/>
      </dsp:nvSpPr>
      <dsp:spPr>
        <a:xfrm rot="13165835">
          <a:off x="2940355" y="1847999"/>
          <a:ext cx="795699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795699" y="114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18312" y="1839530"/>
        <a:ext cx="39784" cy="39784"/>
      </dsp:txXfrm>
    </dsp:sp>
    <dsp:sp modelId="{0221137B-BCBB-4DE6-98BC-8CC9B681048C}">
      <dsp:nvSpPr>
        <dsp:cNvPr id="0" name=""/>
        <dsp:cNvSpPr/>
      </dsp:nvSpPr>
      <dsp:spPr>
        <a:xfrm>
          <a:off x="1174955" y="142875"/>
          <a:ext cx="2207436" cy="1690584"/>
        </a:xfrm>
        <a:prstGeom prst="ellipse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Меры социальной поддержки отдельных категорий граждан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latin typeface="Times New Roman" pitchFamily="18" charset="0"/>
              <a:cs typeface="Times New Roman" pitchFamily="18" charset="0"/>
            </a:rPr>
            <a:t>663 122,0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23,8 %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98227" y="390455"/>
        <a:ext cx="1560892" cy="1195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1ACE2-D212-430F-8428-43EDA26B2EC9}">
      <dsp:nvSpPr>
        <dsp:cNvPr id="0" name=""/>
        <dsp:cNvSpPr/>
      </dsp:nvSpPr>
      <dsp:spPr>
        <a:xfrm>
          <a:off x="4443013" y="-403902"/>
          <a:ext cx="1757634" cy="1788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Экономика, инвестиции, инновации муниципальная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itchFamily="18" charset="0"/>
              <a:cs typeface="Times New Roman" pitchFamily="18" charset="0"/>
            </a:rPr>
            <a:t>105 206,6 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itchFamily="18" charset="0"/>
              <a:cs typeface="Times New Roman" pitchFamily="18" charset="0"/>
            </a:rPr>
            <a:t>4,2%</a:t>
          </a:r>
          <a:endParaRPr lang="ru-RU" sz="1400" u="none" kern="1200" dirty="0"/>
        </a:p>
      </dsp:txBody>
      <dsp:txXfrm>
        <a:off x="4528814" y="-318101"/>
        <a:ext cx="1586032" cy="1616408"/>
      </dsp:txXfrm>
    </dsp:sp>
    <dsp:sp modelId="{037F59CE-2645-49F9-97F3-01DACC0B3717}">
      <dsp:nvSpPr>
        <dsp:cNvPr id="0" name=""/>
        <dsp:cNvSpPr/>
      </dsp:nvSpPr>
      <dsp:spPr>
        <a:xfrm>
          <a:off x="3547399" y="665821"/>
          <a:ext cx="4436587" cy="4436587"/>
        </a:xfrm>
        <a:custGeom>
          <a:avLst/>
          <a:gdLst/>
          <a:ahLst/>
          <a:cxnLst/>
          <a:rect l="0" t="0" r="0" b="0"/>
          <a:pathLst>
            <a:path>
              <a:moveTo>
                <a:pt x="2807266" y="79616"/>
              </a:moveTo>
              <a:arcTo wR="2218293" hR="2218293" stAng="17123825" swAng="7427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CCECD-0FB5-481A-9838-B40BD63C3FE0}">
      <dsp:nvSpPr>
        <dsp:cNvPr id="0" name=""/>
        <dsp:cNvSpPr/>
      </dsp:nvSpPr>
      <dsp:spPr>
        <a:xfrm>
          <a:off x="6583692" y="1000134"/>
          <a:ext cx="1681603" cy="1395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Финансы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itchFamily="18" charset="0"/>
              <a:cs typeface="Times New Roman" pitchFamily="18" charset="0"/>
            </a:rPr>
            <a:t>68 602,3 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itchFamily="18" charset="0"/>
              <a:cs typeface="Times New Roman" pitchFamily="18" charset="0"/>
            </a:rPr>
            <a:t>2.7%</a:t>
          </a:r>
          <a:endParaRPr lang="ru-RU" sz="1400" u="none" kern="1200" dirty="0"/>
        </a:p>
      </dsp:txBody>
      <dsp:txXfrm>
        <a:off x="6651795" y="1068237"/>
        <a:ext cx="1545397" cy="1258900"/>
      </dsp:txXfrm>
    </dsp:sp>
    <dsp:sp modelId="{8FA95430-5070-49E4-B273-7E38B3467E08}">
      <dsp:nvSpPr>
        <dsp:cNvPr id="0" name=""/>
        <dsp:cNvSpPr/>
      </dsp:nvSpPr>
      <dsp:spPr>
        <a:xfrm>
          <a:off x="3216970" y="-170351"/>
          <a:ext cx="4436587" cy="4436587"/>
        </a:xfrm>
        <a:custGeom>
          <a:avLst/>
          <a:gdLst/>
          <a:ahLst/>
          <a:cxnLst/>
          <a:rect l="0" t="0" r="0" b="0"/>
          <a:pathLst>
            <a:path>
              <a:moveTo>
                <a:pt x="4408258" y="2571678"/>
              </a:moveTo>
              <a:arcTo wR="2218293" hR="2218293" stAng="549993" swAng="286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058D-08A6-4311-98A2-9F7C59ED6C5B}">
      <dsp:nvSpPr>
        <dsp:cNvPr id="0" name=""/>
        <dsp:cNvSpPr/>
      </dsp:nvSpPr>
      <dsp:spPr>
        <a:xfrm>
          <a:off x="6719927" y="2425644"/>
          <a:ext cx="1763698" cy="1395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Инфраструктурные программы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itchFamily="18" charset="0"/>
              <a:cs typeface="Times New Roman" pitchFamily="18" charset="0"/>
            </a:rPr>
            <a:t>231 165,4 тыс. рублей;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itchFamily="18" charset="0"/>
              <a:cs typeface="Times New Roman" pitchFamily="18" charset="0"/>
            </a:rPr>
            <a:t>9,1%</a:t>
          </a:r>
          <a:endParaRPr lang="ru-RU" sz="1400" u="none" kern="1200" dirty="0"/>
        </a:p>
      </dsp:txBody>
      <dsp:txXfrm>
        <a:off x="6788030" y="2493747"/>
        <a:ext cx="1627492" cy="1258900"/>
      </dsp:txXfrm>
    </dsp:sp>
    <dsp:sp modelId="{8DC4C25F-A358-4B69-8023-51B3DC03EE60}">
      <dsp:nvSpPr>
        <dsp:cNvPr id="0" name=""/>
        <dsp:cNvSpPr/>
      </dsp:nvSpPr>
      <dsp:spPr>
        <a:xfrm>
          <a:off x="3917622" y="-244387"/>
          <a:ext cx="4436587" cy="4436587"/>
        </a:xfrm>
        <a:custGeom>
          <a:avLst/>
          <a:gdLst/>
          <a:ahLst/>
          <a:cxnLst/>
          <a:rect l="0" t="0" r="0" b="0"/>
          <a:pathLst>
            <a:path>
              <a:moveTo>
                <a:pt x="3382269" y="4106676"/>
              </a:moveTo>
              <a:arcTo wR="2218293" hR="2218293" stAng="3501050" swAng="3587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BFF95-E586-4E8C-8710-5926932F3531}">
      <dsp:nvSpPr>
        <dsp:cNvPr id="0" name=""/>
        <dsp:cNvSpPr/>
      </dsp:nvSpPr>
      <dsp:spPr>
        <a:xfrm>
          <a:off x="5322704" y="4005423"/>
          <a:ext cx="1735197" cy="1395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Сельское хозяйство </a:t>
          </a:r>
          <a:r>
            <a:rPr lang="ru-RU" sz="1400" b="1" u="none" kern="1200" dirty="0" smtClean="0">
              <a:latin typeface="Times New Roman" pitchFamily="18" charset="0"/>
              <a:cs typeface="Times New Roman" pitchFamily="18" charset="0"/>
            </a:rPr>
            <a:t>17 856,3 тыс.рублей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itchFamily="18" charset="0"/>
              <a:cs typeface="Times New Roman" pitchFamily="18" charset="0"/>
            </a:rPr>
            <a:t>0,7%</a:t>
          </a:r>
          <a:endParaRPr lang="ru-RU" sz="1400" u="none" kern="1200" dirty="0"/>
        </a:p>
      </dsp:txBody>
      <dsp:txXfrm>
        <a:off x="5390807" y="4073526"/>
        <a:ext cx="1598991" cy="1258900"/>
      </dsp:txXfrm>
    </dsp:sp>
    <dsp:sp modelId="{B866A514-289A-40C0-B8F2-0FFF928187F3}">
      <dsp:nvSpPr>
        <dsp:cNvPr id="0" name=""/>
        <dsp:cNvSpPr/>
      </dsp:nvSpPr>
      <dsp:spPr>
        <a:xfrm>
          <a:off x="3725225" y="569776"/>
          <a:ext cx="4436587" cy="4436587"/>
        </a:xfrm>
        <a:custGeom>
          <a:avLst/>
          <a:gdLst/>
          <a:ahLst/>
          <a:cxnLst/>
          <a:rect l="0" t="0" r="0" b="0"/>
          <a:pathLst>
            <a:path>
              <a:moveTo>
                <a:pt x="1567546" y="4338990"/>
              </a:moveTo>
              <a:arcTo wR="2218293" hR="2218293" stAng="6423534" swAng="1453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75669-4AB7-448C-8F82-9F9C7B672206}">
      <dsp:nvSpPr>
        <dsp:cNvPr id="0" name=""/>
        <dsp:cNvSpPr/>
      </dsp:nvSpPr>
      <dsp:spPr>
        <a:xfrm>
          <a:off x="3486001" y="3972991"/>
          <a:ext cx="1688361" cy="1395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Противодействие преступности и защита от ЧС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itchFamily="18" charset="0"/>
              <a:cs typeface="Times New Roman" pitchFamily="18" charset="0"/>
            </a:rPr>
            <a:t>10 451,9 тыс.рублей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itchFamily="18" charset="0"/>
              <a:cs typeface="Times New Roman" pitchFamily="18" charset="0"/>
            </a:rPr>
            <a:t>0,4%</a:t>
          </a:r>
          <a:endParaRPr lang="ru-RU" sz="1400" u="none" kern="1200" dirty="0"/>
        </a:p>
      </dsp:txBody>
      <dsp:txXfrm>
        <a:off x="3554104" y="4041094"/>
        <a:ext cx="1552155" cy="1258900"/>
      </dsp:txXfrm>
    </dsp:sp>
    <dsp:sp modelId="{35958019-11EC-4E00-B54B-D6B1FDB7916F}">
      <dsp:nvSpPr>
        <dsp:cNvPr id="0" name=""/>
        <dsp:cNvSpPr/>
      </dsp:nvSpPr>
      <dsp:spPr>
        <a:xfrm>
          <a:off x="2215647" y="-247520"/>
          <a:ext cx="4436587" cy="4436587"/>
        </a:xfrm>
        <a:custGeom>
          <a:avLst/>
          <a:gdLst/>
          <a:ahLst/>
          <a:cxnLst/>
          <a:rect l="0" t="0" r="0" b="0"/>
          <a:pathLst>
            <a:path>
              <a:moveTo>
                <a:pt x="1213436" y="4195941"/>
              </a:moveTo>
              <a:arcTo wR="2218293" hR="2218293" stAng="7016128" swAng="2951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A4D2D-6593-470D-BEBF-3C6F71991316}">
      <dsp:nvSpPr>
        <dsp:cNvPr id="0" name=""/>
        <dsp:cNvSpPr/>
      </dsp:nvSpPr>
      <dsp:spPr>
        <a:xfrm>
          <a:off x="2109207" y="2425646"/>
          <a:ext cx="1705858" cy="1395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жильем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itchFamily="18" charset="0"/>
              <a:cs typeface="Times New Roman" pitchFamily="18" charset="0"/>
            </a:rPr>
            <a:t>154 029,6 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itchFamily="18" charset="0"/>
              <a:cs typeface="Times New Roman" pitchFamily="18" charset="0"/>
            </a:rPr>
            <a:t>6,1%</a:t>
          </a:r>
          <a:endParaRPr lang="ru-RU" sz="1400" u="none" kern="1200" dirty="0"/>
        </a:p>
      </dsp:txBody>
      <dsp:txXfrm>
        <a:off x="2177310" y="2493749"/>
        <a:ext cx="1569652" cy="1258900"/>
      </dsp:txXfrm>
    </dsp:sp>
    <dsp:sp modelId="{F53774B7-A7D1-4FE4-9CFD-395AD3D61BDA}">
      <dsp:nvSpPr>
        <dsp:cNvPr id="0" name=""/>
        <dsp:cNvSpPr/>
      </dsp:nvSpPr>
      <dsp:spPr>
        <a:xfrm>
          <a:off x="2941191" y="266264"/>
          <a:ext cx="4436587" cy="4436587"/>
        </a:xfrm>
        <a:custGeom>
          <a:avLst/>
          <a:gdLst/>
          <a:ahLst/>
          <a:cxnLst/>
          <a:rect l="0" t="0" r="0" b="0"/>
          <a:pathLst>
            <a:path>
              <a:moveTo>
                <a:pt x="4714" y="2073750"/>
              </a:moveTo>
              <a:arcTo wR="2218293" hR="2218293" stAng="11024161" swAng="3995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36B4A-326E-4437-8851-191F24F4001A}">
      <dsp:nvSpPr>
        <dsp:cNvPr id="0" name=""/>
        <dsp:cNvSpPr/>
      </dsp:nvSpPr>
      <dsp:spPr>
        <a:xfrm>
          <a:off x="2479245" y="605163"/>
          <a:ext cx="1745698" cy="1395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Социальные программы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itchFamily="18" charset="0"/>
              <a:cs typeface="Times New Roman" pitchFamily="18" charset="0"/>
            </a:rPr>
            <a:t>1 942 201,2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itchFamily="18" charset="0"/>
              <a:cs typeface="Times New Roman" pitchFamily="18" charset="0"/>
            </a:rPr>
            <a:t>тыс.рублей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itchFamily="18" charset="0"/>
              <a:cs typeface="Times New Roman" pitchFamily="18" charset="0"/>
            </a:rPr>
            <a:t>76,8%</a:t>
          </a:r>
          <a:endParaRPr lang="ru-RU" sz="1400" u="none" kern="1200" dirty="0"/>
        </a:p>
      </dsp:txBody>
      <dsp:txXfrm>
        <a:off x="2547348" y="673266"/>
        <a:ext cx="1609492" cy="1258900"/>
      </dsp:txXfrm>
    </dsp:sp>
    <dsp:sp modelId="{3DD1140B-7116-425E-92DA-7E98F2683E96}">
      <dsp:nvSpPr>
        <dsp:cNvPr id="0" name=""/>
        <dsp:cNvSpPr/>
      </dsp:nvSpPr>
      <dsp:spPr>
        <a:xfrm>
          <a:off x="1840658" y="601503"/>
          <a:ext cx="4436587" cy="4436587"/>
        </a:xfrm>
        <a:custGeom>
          <a:avLst/>
          <a:gdLst/>
          <a:ahLst/>
          <a:cxnLst/>
          <a:rect l="0" t="0" r="0" b="0"/>
          <a:pathLst>
            <a:path>
              <a:moveTo>
                <a:pt x="2397219" y="7227"/>
              </a:moveTo>
              <a:arcTo wR="2218293" hR="2218293" stAng="16477587" swAng="2405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0.14433</cdr:x>
      <cdr:y>0.57334</cdr:y>
    </cdr:from>
    <cdr:to>
      <cdr:x>0.2358</cdr:x>
      <cdr:y>0.63354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00100" y="3071834"/>
          <a:ext cx="633838" cy="32254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+ 2,6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0.43299</cdr:x>
      <cdr:y>0.16</cdr:y>
    </cdr:from>
    <cdr:to>
      <cdr:x>0.53135</cdr:x>
      <cdr:y>0.2202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000364" y="857256"/>
          <a:ext cx="681581" cy="322541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Georg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Georg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Georg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Georg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Georg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Georg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Georg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Georg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Georgia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+7,2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0.35051</cdr:x>
      <cdr:y>0.26667</cdr:y>
    </cdr:from>
    <cdr:to>
      <cdr:x>0.4292</cdr:x>
      <cdr:y>0.32688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428860" y="1428760"/>
          <a:ext cx="545279" cy="32259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Georg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Georg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Georg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Georg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Georg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Georg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Georg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Georg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Georgia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+6,2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0.26804</cdr:x>
      <cdr:y>0.53334</cdr:y>
    </cdr:from>
    <cdr:to>
      <cdr:x>0.34672</cdr:x>
      <cdr:y>0.59354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857356" y="2857520"/>
          <a:ext cx="545209" cy="322541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Georg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Georg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Georg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Georg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Georg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Georg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Georg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Georg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Georgia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+2,9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0.50166</cdr:x>
      <cdr:y>0.42888</cdr:y>
    </cdr:from>
    <cdr:to>
      <cdr:x>0.62106</cdr:x>
      <cdr:y>0.7484</cdr:y>
    </cdr:to>
    <cdr:sp macro="" textlink="">
      <cdr:nvSpPr>
        <cdr:cNvPr id="2" name="Штриховая стрелка вправо 1"/>
        <cdr:cNvSpPr/>
      </cdr:nvSpPr>
      <cdr:spPr>
        <a:xfrm xmlns:a="http://schemas.openxmlformats.org/drawingml/2006/main" rot="18512454">
          <a:off x="2827587" y="2639582"/>
          <a:ext cx="1643462" cy="776202"/>
        </a:xfrm>
        <a:prstGeom xmlns:a="http://schemas.openxmlformats.org/drawingml/2006/main" prst="stripedRightArrow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103,0%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0.04651</cdr:x>
      <cdr:y>0.0597</cdr:y>
    </cdr:from>
    <cdr:to>
      <cdr:x>0.2907</cdr:x>
      <cdr:y>0.13433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5752" y="285752"/>
          <a:ext cx="150019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Тыс. рублей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0.28286</cdr:x>
      <cdr:y>0.29391</cdr:y>
    </cdr:from>
    <cdr:to>
      <cdr:x>0.47043</cdr:x>
      <cdr:y>0.45868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0310967">
          <a:off x="2516183" y="1553750"/>
          <a:ext cx="1668504" cy="87104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dirty="0"/>
            <a:t>        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107,2%</a:t>
          </a:r>
        </a:p>
      </cdr:txBody>
    </cdr:sp>
  </cdr:relSizeAnchor>
  <cdr:relSizeAnchor xmlns:cdr="http://schemas.openxmlformats.org/drawingml/2006/chartDrawing">
    <cdr:from>
      <cdr:x>0.21711</cdr:x>
      <cdr:y>0.07937</cdr:y>
    </cdr:from>
    <cdr:to>
      <cdr:x>0.31579</cdr:x>
      <cdr:y>0.12698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71636" y="357190"/>
          <a:ext cx="714380" cy="21431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2662,7</a:t>
          </a:r>
        </a:p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0.44828</cdr:x>
      <cdr:y>0.05405</cdr:y>
    </cdr:from>
    <cdr:to>
      <cdr:x>0.54356</cdr:x>
      <cdr:y>0.10102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714776" y="285752"/>
          <a:ext cx="789567" cy="248303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2854,4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0.28726</cdr:x>
      <cdr:y>0.52065</cdr:y>
    </cdr:from>
    <cdr:to>
      <cdr:x>0.43225</cdr:x>
      <cdr:y>0.58504</cdr:y>
    </cdr:to>
    <cdr:sp macro="" textlink="">
      <cdr:nvSpPr>
        <cdr:cNvPr id="5" name="Стрелка вправо с вырезом 4"/>
        <cdr:cNvSpPr/>
      </cdr:nvSpPr>
      <cdr:spPr>
        <a:xfrm xmlns:a="http://schemas.openxmlformats.org/drawingml/2006/main">
          <a:off x="2555282" y="2752370"/>
          <a:ext cx="1289738" cy="340392"/>
        </a:xfrm>
        <a:prstGeom xmlns:a="http://schemas.openxmlformats.org/drawingml/2006/main" prst="notched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0.29573</cdr:x>
      <cdr:y>0.80032</cdr:y>
    </cdr:from>
    <cdr:to>
      <cdr:x>0.43626</cdr:x>
      <cdr:y>0.85041</cdr:y>
    </cdr:to>
    <cdr:sp macro="" textlink="">
      <cdr:nvSpPr>
        <cdr:cNvPr id="12" name="Стрелка вправо с вырезом 11"/>
        <cdr:cNvSpPr/>
      </cdr:nvSpPr>
      <cdr:spPr>
        <a:xfrm xmlns:a="http://schemas.openxmlformats.org/drawingml/2006/main">
          <a:off x="2630666" y="4230802"/>
          <a:ext cx="1250066" cy="264796"/>
        </a:xfrm>
        <a:prstGeom xmlns:a="http://schemas.openxmlformats.org/drawingml/2006/main" prst="notched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0.34298</cdr:x>
      <cdr:y>0.40437</cdr:y>
    </cdr:from>
    <cdr:to>
      <cdr:x>0.46929</cdr:x>
      <cdr:y>0.4537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 rot="20464384">
          <a:off x="2482824" y="1690876"/>
          <a:ext cx="914400" cy="2062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/>
            <a:t>  11112,1,11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0.07692</cdr:x>
      <cdr:y>0.1519</cdr:y>
    </cdr:from>
    <cdr:to>
      <cdr:x>0.27972</cdr:x>
      <cdr:y>0.20253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5818" y="857256"/>
          <a:ext cx="207170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0.17105</cdr:x>
      <cdr:y>0.45455</cdr:y>
    </cdr:from>
    <cdr:to>
      <cdr:x>0.52631</cdr:x>
      <cdr:y>0.53901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28694" y="2143140"/>
          <a:ext cx="1928815" cy="398222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947 435,1 тыс. рублей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0.52632</cdr:x>
      <cdr:y>0.01515</cdr:y>
    </cdr:from>
    <cdr:to>
      <cdr:x>0.90789</cdr:x>
      <cdr:y>0.11168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857520" y="71431"/>
          <a:ext cx="2071702" cy="45513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1 015 732,0 тыс. рублей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0.28019</cdr:x>
      <cdr:y>0.43705</cdr:y>
    </cdr:from>
    <cdr:to>
      <cdr:x>0.43861</cdr:x>
      <cdr:y>0.53378</cdr:y>
    </cdr:to>
    <cdr:sp macro="" textlink="">
      <cdr:nvSpPr>
        <cdr:cNvPr id="2" name="Стрелка вправо с вырезом 1"/>
        <cdr:cNvSpPr/>
      </cdr:nvSpPr>
      <cdr:spPr>
        <a:xfrm xmlns:a="http://schemas.openxmlformats.org/drawingml/2006/main" rot="19326477">
          <a:off x="2188926" y="2341656"/>
          <a:ext cx="1237640" cy="518263"/>
        </a:xfrm>
        <a:prstGeom xmlns:a="http://schemas.openxmlformats.org/drawingml/2006/main" prst="notchedRightArrow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+ 34,7%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0.184</cdr:x>
      <cdr:y>0.21333</cdr:y>
    </cdr:from>
    <cdr:to>
      <cdr:x>0.33182</cdr:x>
      <cdr:y>0.28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437474" y="1142985"/>
          <a:ext cx="1154814" cy="35720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126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135,8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0.408</cdr:x>
      <cdr:y>0.12</cdr:y>
    </cdr:from>
    <cdr:to>
      <cdr:x>0.56225</cdr:x>
      <cdr:y>0.18667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187443" y="642939"/>
          <a:ext cx="1205045" cy="35720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155 929.3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0.15155</cdr:x>
      <cdr:y>0.04399</cdr:y>
    </cdr:from>
    <cdr:to>
      <cdr:x>0.37524</cdr:x>
      <cdr:y>0.11599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228634"/>
          <a:ext cx="1700506" cy="374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Тыс. рублей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0.47634</cdr:x>
      <cdr:y>0.27245</cdr:y>
    </cdr:from>
    <cdr:to>
      <cdr:x>0.58344</cdr:x>
      <cdr:y>0.57561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7964347">
          <a:off x="2828498" y="1293150"/>
          <a:ext cx="1171216" cy="69005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+ 13,4 %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0.29545</cdr:x>
      <cdr:y>0.15254</cdr:y>
    </cdr:from>
    <cdr:to>
      <cdr:x>0.5767</cdr:x>
      <cdr:y>0.23108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57356" y="642942"/>
          <a:ext cx="1768081" cy="331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План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20,97 %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0.58203</cdr:x>
      <cdr:y>0.01695</cdr:y>
    </cdr:from>
    <cdr:to>
      <cdr:x>0.86328</cdr:x>
      <cdr:y>0.14827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58939" y="71438"/>
          <a:ext cx="1768081" cy="553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План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21,47 %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F7EDD-8E4E-43E6-B323-0BB42933D857}" type="datetimeFigureOut">
              <a:rPr lang="ru-RU" smtClean="0"/>
              <a:pPr/>
              <a:t>10/07/2015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5E184-6761-4BFE-979D-B3C5051B9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885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5E184-6761-4BFE-979D-B3C5051B9BC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5E184-6761-4BFE-979D-B3C5051B9BC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5E184-6761-4BFE-979D-B3C5051B9BC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0127E2A-B116-4C06-97C5-CB0DE7D3B046}" type="datetimeFigureOut">
              <a:rPr lang="ru-RU" smtClean="0"/>
              <a:pPr/>
              <a:t>10/07/2015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10/07/2015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10/07/2015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10/07/2015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10/07/2015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10/07/2015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127E2A-B116-4C06-97C5-CB0DE7D3B046}" type="datetimeFigureOut">
              <a:rPr lang="ru-RU" smtClean="0"/>
              <a:pPr/>
              <a:t>10/07/2015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0127E2A-B116-4C06-97C5-CB0DE7D3B046}" type="datetimeFigureOut">
              <a:rPr lang="ru-RU" smtClean="0"/>
              <a:pPr/>
              <a:t>10/07/2015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10/07/2015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10/07/2015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10/07/2015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0127E2A-B116-4C06-97C5-CB0DE7D3B046}" type="datetimeFigureOut">
              <a:rPr lang="ru-RU" smtClean="0"/>
              <a:pPr/>
              <a:t>10/07/2015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chart" Target="../charts/chart2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1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image" Target="../media/image3.jpeg"/><Relationship Id="rId10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diagramColors" Target="../diagrams/colors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285728"/>
            <a:ext cx="8458200" cy="500066"/>
          </a:xfrm>
        </p:spPr>
        <p:txBody>
          <a:bodyPr>
            <a:normAutofit fontScale="90000"/>
          </a:bodyPr>
          <a:lstStyle/>
          <a:p>
            <a:pPr algn="r"/>
            <a:r>
              <a:rPr lang="ru-RU" sz="1600" dirty="0" smtClean="0">
                <a:latin typeface="+mn-lt"/>
              </a:rPr>
              <a:t>Финансовое управление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Администрации Белокалитвинского района</a:t>
            </a:r>
            <a:endParaRPr lang="ru-RU" sz="1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43314"/>
            <a:ext cx="8786842" cy="2752732"/>
          </a:xfrm>
        </p:spPr>
        <p:txBody>
          <a:bodyPr>
            <a:normAutofit/>
          </a:bodyPr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Исполнение бюджета Белокалитвинского района</a:t>
            </a:r>
          </a:p>
          <a:p>
            <a:pPr algn="ctr"/>
            <a:r>
              <a:rPr lang="ru-RU" sz="3600" b="1" dirty="0" smtClean="0"/>
              <a:t> за </a:t>
            </a:r>
            <a:r>
              <a:rPr lang="ru-RU" sz="3600" b="1" dirty="0" smtClean="0">
                <a:latin typeface="Times New Roman" pitchFamily="18" charset="0"/>
                <a:ea typeface="Arimo" pitchFamily="34" charset="0"/>
                <a:cs typeface="Times New Roman" pitchFamily="18" charset="0"/>
              </a:rPr>
              <a:t>2014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/>
              <a:t>год</a:t>
            </a:r>
            <a:endParaRPr lang="ru-RU" sz="3600" b="1" dirty="0"/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76" y="285728"/>
            <a:ext cx="428627" cy="53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71480"/>
            <a:ext cx="90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Динамика расходов бюджета Белокалитвинского района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2013-2014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831200211"/>
              </p:ext>
            </p:extLst>
          </p:nvPr>
        </p:nvGraphicFramePr>
        <p:xfrm>
          <a:off x="1285852" y="1285860"/>
          <a:ext cx="650085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Рамка 8"/>
          <p:cNvSpPr/>
          <p:nvPr/>
        </p:nvSpPr>
        <p:spPr>
          <a:xfrm>
            <a:off x="3286116" y="3000372"/>
            <a:ext cx="1500198" cy="714380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2 707 419,4 тыс. рублей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4929190" y="1357298"/>
            <a:ext cx="1643074" cy="785818"/>
          </a:xfrm>
          <a:prstGeom prst="fra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2 789 119,9 тыс. рублей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3667108" y="2428844"/>
          <a:ext cx="5476892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285720" y="571480"/>
            <a:ext cx="8858280" cy="571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Динамика доходов консолидированного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Белокалитвинского района (с учетом безвозмездных поступлений)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/>
        </p:nvGraphicFramePr>
        <p:xfrm>
          <a:off x="357158" y="1714488"/>
          <a:ext cx="8429684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357158" y="1357298"/>
            <a:ext cx="1643074" cy="3571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Млн.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3143240" y="1571612"/>
          <a:ext cx="547689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357166"/>
            <a:ext cx="9144000" cy="93978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налоговых и неналоговых доходов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Белокалитвинского района в 2014 году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Содержимое 6"/>
          <p:cNvGraphicFramePr>
            <a:graphicFrameLocks/>
          </p:cNvGraphicFramePr>
          <p:nvPr/>
        </p:nvGraphicFramePr>
        <p:xfrm>
          <a:off x="285720" y="857232"/>
          <a:ext cx="872966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3667108" y="2428844"/>
          <a:ext cx="5476892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14282" y="642918"/>
            <a:ext cx="8586790" cy="43971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Динамика налоговых и неналоговых доходов консолидированного бюджета Белокалитвинского района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64110970"/>
              </p:ext>
            </p:extLst>
          </p:nvPr>
        </p:nvGraphicFramePr>
        <p:xfrm>
          <a:off x="357158" y="1428736"/>
          <a:ext cx="8215370" cy="5072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428604"/>
            <a:ext cx="8229600" cy="86834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Динамика доходов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Белокалитвинского района в 2013-2014 гг.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5643448"/>
              </p:ext>
            </p:extLst>
          </p:nvPr>
        </p:nvGraphicFramePr>
        <p:xfrm>
          <a:off x="357158" y="1214422"/>
          <a:ext cx="889536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42918"/>
            <a:ext cx="8286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бюджета Белокалитвинского района в 2013-2014 гг. тыс. руб.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89598406"/>
              </p:ext>
            </p:extLst>
          </p:nvPr>
        </p:nvGraphicFramePr>
        <p:xfrm>
          <a:off x="-214346" y="1357298"/>
          <a:ext cx="914406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3667108" y="2428844"/>
          <a:ext cx="5476892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8229600" cy="79690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неналоговых доходов бюджета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Белокалитвинского района в 2014 г.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285720" y="1142985"/>
          <a:ext cx="835824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29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расходов консолидированного бюджета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и бюджета Белокалитвинского района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-500098" y="857232"/>
          <a:ext cx="10215634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0100" y="6143644"/>
            <a:ext cx="3143272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 Белокалитвинского района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6143644"/>
            <a:ext cx="3143272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Консолидированный бюджет Белокалитвинского района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Белокалитвинского района на образование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914400" y="2357430"/>
            <a:ext cx="8229600" cy="432435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/>
        </p:nvGraphicFramePr>
        <p:xfrm>
          <a:off x="3214678" y="1857364"/>
          <a:ext cx="542928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Рамка 17"/>
          <p:cNvSpPr/>
          <p:nvPr/>
        </p:nvSpPr>
        <p:spPr>
          <a:xfrm>
            <a:off x="4427984" y="6286520"/>
            <a:ext cx="1500198" cy="428604"/>
          </a:xfrm>
          <a:prstGeom prst="fram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Рамка 18"/>
          <p:cNvSpPr/>
          <p:nvPr/>
        </p:nvSpPr>
        <p:spPr>
          <a:xfrm>
            <a:off x="6500826" y="6286520"/>
            <a:ext cx="1357322" cy="428604"/>
          </a:xfrm>
          <a:prstGeom prst="fram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3108" y="0"/>
            <a:ext cx="7929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/>
          </a:p>
        </p:txBody>
      </p:sp>
      <p:pic>
        <p:nvPicPr>
          <p:cNvPr id="9" name="Рисунок 8" descr="TASS_1678565-pic4_zoom-1000x-1406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928802"/>
            <a:ext cx="2428892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4357694"/>
            <a:ext cx="2500330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500098" y="357166"/>
            <a:ext cx="9787006" cy="1143008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sz="2000" dirty="0" smtClean="0"/>
          </a:p>
          <a:p>
            <a:pPr algn="ctr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</a:p>
          <a:p>
            <a:pPr algn="ctr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Белокалитвинского района в  2014 году </a:t>
            </a:r>
          </a:p>
          <a:p>
            <a:pPr algn="ctr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на образование 1 015 732,0 тыс. рублей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-214346" y="1928802"/>
          <a:ext cx="935834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571472" y="857232"/>
            <a:ext cx="8072494" cy="1500198"/>
          </a:xfrm>
          <a:prstGeom prst="flowChartPredefinedProcess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Формирование  и исполнение бюджета Белокалитвинского района на основе муниципальных программ Белокалитвинского района</a:t>
            </a:r>
            <a:endParaRPr lang="ru-RU" sz="2000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85720" y="3000372"/>
            <a:ext cx="1428760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внутренняя память 9"/>
          <p:cNvSpPr/>
          <p:nvPr/>
        </p:nvSpPr>
        <p:spPr>
          <a:xfrm>
            <a:off x="1785918" y="2714620"/>
            <a:ext cx="6715172" cy="1785950"/>
          </a:xfrm>
          <a:prstGeom prst="flowChartInternalStorag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 Белокалитвинского района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года сформирован и исполнен в программной структуре расходов на основе утвержденной Администрацией Белокалитвинского района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муниципальной программы Белокалитвинского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1857356" y="4929198"/>
            <a:ext cx="6715172" cy="1428760"/>
          </a:xfrm>
          <a:prstGeom prst="flowChartInternalStorag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их реализацию было направлено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году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2 529,5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млн. рублей или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90,7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% всех расходов  бюджета Белокалитвинского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85720" y="5214950"/>
            <a:ext cx="1428760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1463729" y="4464045"/>
            <a:ext cx="3500486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785794"/>
            <a:ext cx="8501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Предоставление муниципальных услуг в сфере образования в 2014 году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428596" y="1571612"/>
            <a:ext cx="3929090" cy="2214578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дополнительного образования предоставлены  8004 учащимся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357158" y="4000504"/>
            <a:ext cx="4000528" cy="221457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Услуги дошкольного образования предоставлены  3520 воспитанникам и 147 группам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572000" y="4000504"/>
            <a:ext cx="4071966" cy="2214578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Услуги по организации отдыха и оздоровления детей предоставлены 3237 детям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4572000" y="1571612"/>
            <a:ext cx="4071966" cy="221457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общего образования предоставлены 8800 учащимся и 537 классам-комплектам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642918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расходов консолидированного бюджета Белокалитвинского района на культуру</a:t>
            </a:r>
          </a:p>
          <a:p>
            <a:pPr algn="ctr"/>
            <a:endParaRPr lang="ru-RU" sz="2000" b="1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892603678"/>
              </p:ext>
            </p:extLst>
          </p:nvPr>
        </p:nvGraphicFramePr>
        <p:xfrm>
          <a:off x="214282" y="857232"/>
          <a:ext cx="8715436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642918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Белокалитвинского района в 2014 году по отрасли «Культура», всего – 106 012,4 тыс.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2643182"/>
          <a:ext cx="9001156" cy="421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 descr="kazach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357298"/>
            <a:ext cx="1785950" cy="1214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1428736"/>
            <a:ext cx="2000264" cy="1143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3" name="Диаграмма 12"/>
          <p:cNvGraphicFramePr/>
          <p:nvPr/>
        </p:nvGraphicFramePr>
        <p:xfrm>
          <a:off x="1524000" y="2928934"/>
          <a:ext cx="7620000" cy="392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0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124391948-1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5" y="2857496"/>
            <a:ext cx="2810833" cy="2357454"/>
          </a:xfrm>
          <a:prstGeom prst="rect">
            <a:avLst/>
          </a:prstGeom>
        </p:spPr>
      </p:pic>
      <p:pic>
        <p:nvPicPr>
          <p:cNvPr id="8" name="Рисунок 7" descr="83267121_zm__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928670"/>
            <a:ext cx="128585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0004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Белокалитвинского района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2014 году на здравоохранение 35 760,3 тыс.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410647566"/>
              </p:ext>
            </p:extLst>
          </p:nvPr>
        </p:nvGraphicFramePr>
        <p:xfrm>
          <a:off x="0" y="1071546"/>
          <a:ext cx="8786842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714356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расходов бюджета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Белокалитвинского района на социальную политику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883964811"/>
              </p:ext>
            </p:extLst>
          </p:nvPr>
        </p:nvGraphicFramePr>
        <p:xfrm>
          <a:off x="827584" y="1400166"/>
          <a:ext cx="7602068" cy="5197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000240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571480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типовой процесс 10"/>
          <p:cNvSpPr/>
          <p:nvPr/>
        </p:nvSpPr>
        <p:spPr>
          <a:xfrm>
            <a:off x="3214678" y="1428736"/>
            <a:ext cx="5429288" cy="928694"/>
          </a:xfrm>
          <a:prstGeom prst="flowChartPredefined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на меры социальной поддержки гражданам составили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304 86,7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 их них: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500034" y="2571744"/>
            <a:ext cx="2786082" cy="1143008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Ветеранов труда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105 377,4 тыс. 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500034" y="3714752"/>
            <a:ext cx="2786082" cy="857256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Ветераны труда Ростовской области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22 082,7 тыс. рублей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00034" y="4572008"/>
            <a:ext cx="2857520" cy="857256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Труженики тыла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2 218,3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500034" y="5500702"/>
            <a:ext cx="2928958" cy="92869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Реабилитированные граждане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2 969,7 тыс. 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5929322" y="5715016"/>
            <a:ext cx="2571768" cy="71438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Многодетные семьи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12 459,3 тыс. рублей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5929322" y="4786322"/>
            <a:ext cx="2643206" cy="857256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 первого-второго года жизни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11 927,5 тыс. 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5929322" y="3857628"/>
            <a:ext cx="2643206" cy="8572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Выплату ежемесячного пособия на детей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44 566,6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5929322" y="2571744"/>
            <a:ext cx="2643206" cy="1285884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Предоставление семьям субсидий на оплату жилых помещений и коммунальных услуг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103 085,2 тыс. 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glavna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571744"/>
            <a:ext cx="2071702" cy="1285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5429264"/>
            <a:ext cx="2071702" cy="1143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фору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000108"/>
            <a:ext cx="2285994" cy="171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3929066"/>
            <a:ext cx="2143141" cy="13477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e1d726073f_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357562"/>
            <a:ext cx="342902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000240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571480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Поддержка сельскохозяйственного производства за 2014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142844" y="3357562"/>
            <a:ext cx="2643238" cy="3214710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предоставление субсидий сельскохозяйственным товаропроизводителям (кроме граждан, ведущих личное подсобное хозяйство) на оказание несвязанной поддержки в области растениеводства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11 017,5 тыс. рублей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агетная рамка 24"/>
          <p:cNvSpPr/>
          <p:nvPr/>
        </p:nvSpPr>
        <p:spPr>
          <a:xfrm>
            <a:off x="6286512" y="3357562"/>
            <a:ext cx="2643238" cy="3214710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предоставление субсидий сельскохозяйственным товаропроизводителям  на компенсацию части стоимости агрохимического обследования пашни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- 2 030,1 тыс. рублей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Багетная рамка 32"/>
          <p:cNvSpPr/>
          <p:nvPr/>
        </p:nvSpPr>
        <p:spPr>
          <a:xfrm>
            <a:off x="2786050" y="1214422"/>
            <a:ext cx="3500462" cy="2143140"/>
          </a:xfrm>
          <a:prstGeom prst="bevel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Общий объем расходов на поддержку сельскохозяйственного производства составил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13 047 ,6 тыс.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Рисунок 43" descr="3-pshenitsa-optom-s-elevatora.pr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142984"/>
            <a:ext cx="266699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 descr="i (10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1142984"/>
            <a:ext cx="2733679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71480"/>
            <a:ext cx="90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за 2014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357158" y="1000108"/>
            <a:ext cx="8572560" cy="785818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Финансовое обеспечение выполнения муниципального задания муниципальными учреждениями  -  1 133 581,0 тыс. рублей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57158" y="1142984"/>
            <a:ext cx="8572560" cy="557216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учреждения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учреждение, их них: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детских садов,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школ,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учреждений дополнительного образования,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психолого-медико-социального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сопровождения,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информационно-методический центр,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бухгалтерского обслуживания учреждений,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историко-краеведческий музей,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центральная районная библиотека,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централизованных клубных систем,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центральная районная больница,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городская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поликлинника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стоматологическая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поликлинника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детская городская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поликлинника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гражданской обороны и чрезвычайных ситуаций,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 по капитальному строительству,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многофункциональный центр,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социального обслуживания граждан пожилого возраста и инвалидов, </a:t>
            </a:r>
          </a:p>
          <a:p>
            <a:pPr marL="342900" indent="-34290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парк культуры и отдыха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71480"/>
            <a:ext cx="90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за 2014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357158" y="1000108"/>
            <a:ext cx="8572560" cy="642942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663 122,0 тыс. рублей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14282" y="785794"/>
            <a:ext cx="8715436" cy="585791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человек, получивших социальную поддержку в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оду:</a:t>
            </a:r>
          </a:p>
          <a:p>
            <a:pPr marL="342900" indent="-342900"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8 633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– Ветераны труда</a:t>
            </a:r>
          </a:p>
          <a:p>
            <a:pPr marL="342900" indent="-342900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1 915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– Ветераны труда Ростовской области</a:t>
            </a:r>
          </a:p>
          <a:p>
            <a:pPr marL="342900" indent="-342900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510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человек - труженики тыла</a:t>
            </a:r>
          </a:p>
          <a:p>
            <a:pPr marL="342900" indent="-342900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152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человека - граждане, пострадавшие от политических репрессий</a:t>
            </a:r>
          </a:p>
          <a:p>
            <a:pPr marL="342900" indent="-342900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5 516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 - граждане, работающие и проживающие в сельской местности</a:t>
            </a:r>
          </a:p>
          <a:p>
            <a:pPr marL="342900" indent="-342900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9 655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- Федеральные льготники (ЕДВ на оплату ЖКУ)</a:t>
            </a:r>
          </a:p>
          <a:p>
            <a:pPr marL="342900" indent="-342900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5 798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 - малоимущие семьи с детьми</a:t>
            </a:r>
          </a:p>
          <a:p>
            <a:pPr marL="342900" indent="-342900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826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человек  - граждане, попавшие в трудную жизненную ситуацию</a:t>
            </a:r>
          </a:p>
          <a:p>
            <a:pPr marL="342900" indent="-342900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 - лица, удостоенные почетных званий</a:t>
            </a:r>
          </a:p>
          <a:p>
            <a:pPr marL="342900" indent="-342900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177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человек – граждане, получившие пособие  на погребение</a:t>
            </a:r>
          </a:p>
          <a:p>
            <a:pPr marL="342900" indent="-342900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354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человека - почетные доноры</a:t>
            </a:r>
          </a:p>
          <a:p>
            <a:pPr marL="342900" indent="-342900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 - беременные жены и дети военнослужащих, проходящих военную службу по призыву</a:t>
            </a:r>
          </a:p>
          <a:p>
            <a:pPr marL="342900" indent="-342900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418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человек –граждане, получившие компенсацию за самостоятельно приобретенные путевки для детей</a:t>
            </a:r>
          </a:p>
          <a:p>
            <a:pPr marL="342900" indent="-342900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680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семей  - многодетные семьи</a:t>
            </a:r>
          </a:p>
          <a:p>
            <a:pPr marL="342900" indent="-342900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719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человек  - беременные женщины и женщины с детьми, не подлежащие обязательному социальному страхованию</a:t>
            </a:r>
          </a:p>
          <a:p>
            <a:pPr marL="342900" indent="-342900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71480"/>
            <a:ext cx="90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Расходы бюджета Белокалитвинского района 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357158" y="1000108"/>
            <a:ext cx="8572560" cy="857256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Инвестиционные расходы (без дорожного фонда)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- 107 487,6 тыс. рублей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85720" y="4714884"/>
            <a:ext cx="8572560" cy="200026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Дорожный фонд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392,7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 marL="342900" indent="-342900"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дорог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1,4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4,3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км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дорог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387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 marL="342900" indent="-34290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85720" y="1714488"/>
            <a:ext cx="8715436" cy="228601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муниципальных объектов:</a:t>
            </a:r>
          </a:p>
          <a:p>
            <a:pPr marL="342900" indent="-342900"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дошкольных образовательных учреждений 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модульных детских садов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 водопроводно-канализационного хозяйства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Реструктуризация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сети водоснабжения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357158" y="4143380"/>
            <a:ext cx="8501122" cy="64294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Дорожный фонд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90 330,8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642910" y="642918"/>
            <a:ext cx="8072494" cy="857256"/>
          </a:xfrm>
          <a:prstGeom prst="flowChartPredefined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Предоставление качественных муниципальных услуг</a:t>
            </a:r>
            <a:endParaRPr lang="ru-RU" sz="2000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14282" y="2643182"/>
            <a:ext cx="1500198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внутренняя память 9"/>
          <p:cNvSpPr/>
          <p:nvPr/>
        </p:nvSpPr>
        <p:spPr>
          <a:xfrm>
            <a:off x="1785918" y="2000240"/>
            <a:ext cx="6715172" cy="2071702"/>
          </a:xfrm>
          <a:prstGeom prst="flowChartInternalStorag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Муниципальные услуги оказывались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муниципальным учреждением (1- казенным, 119 - бюджетными и 1 – автономным). Их них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было установлено муниципальное задание, которое выполнено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100%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более только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учреждениями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1785918" y="4357694"/>
            <a:ext cx="6715172" cy="1785950"/>
          </a:xfrm>
          <a:prstGeom prst="flowChartInternalStorag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финансовое обеспечение выполнения муниципального задания муниципальным учреждениям направлено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1 133 581,0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14282" y="4643446"/>
            <a:ext cx="1428760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1856626" y="4071148"/>
            <a:ext cx="41434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 (8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36" y="1428736"/>
            <a:ext cx="2000264" cy="2000264"/>
          </a:xfrm>
          <a:prstGeom prst="rect">
            <a:avLst/>
          </a:prstGeom>
        </p:spPr>
      </p:pic>
      <p:pic>
        <p:nvPicPr>
          <p:cNvPr id="12" name="Рисунок 11" descr="ЛОГОТИП сельское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17" y="4786322"/>
            <a:ext cx="2400283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2a32bb94d1e621ee4ec4d8a844afe3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857760"/>
            <a:ext cx="221815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588780133"/>
              </p:ext>
            </p:extLst>
          </p:nvPr>
        </p:nvGraphicFramePr>
        <p:xfrm>
          <a:off x="-571536" y="1428736"/>
          <a:ext cx="1050138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43240" y="3500438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2 529 513,3 тыс.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4102" y="351940"/>
            <a:ext cx="1004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Белокалитвинского района в 2014 году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depositphotos_55310785-Social-Servic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428736"/>
            <a:ext cx="207170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Багетная рамка 4"/>
          <p:cNvSpPr/>
          <p:nvPr/>
        </p:nvSpPr>
        <p:spPr>
          <a:xfrm>
            <a:off x="214282" y="1571612"/>
            <a:ext cx="2214578" cy="10715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образования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36,7%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214282" y="2643182"/>
            <a:ext cx="2214578" cy="857256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Социальная поддержка граждан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33,6%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214282" y="3571876"/>
            <a:ext cx="2214578" cy="785818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здравоохранения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1,1 %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2500298" y="2571744"/>
            <a:ext cx="2143140" cy="1000132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2,7%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2428860" y="1571612"/>
            <a:ext cx="2143140" cy="1000132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сельского хозяйства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0,5 %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4572000" y="2714620"/>
            <a:ext cx="2214578" cy="1000132"/>
          </a:xfrm>
          <a:prstGeom prst="beve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Управление муниципальным имуществом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0,3%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4572000" y="3714752"/>
            <a:ext cx="2214578" cy="1428760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Экономическое развитие и инновационная экономика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0,2%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6715140" y="4572008"/>
            <a:ext cx="2286016" cy="1071570"/>
          </a:xfrm>
          <a:prstGeom prst="beve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Поддержка казачьих обществ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0,4%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агетная рамка 13"/>
          <p:cNvSpPr/>
          <p:nvPr/>
        </p:nvSpPr>
        <p:spPr>
          <a:xfrm>
            <a:off x="2428860" y="5072074"/>
            <a:ext cx="2214578" cy="857256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культуры и туризма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5,1%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агетная рамка 14"/>
          <p:cNvSpPr/>
          <p:nvPr/>
        </p:nvSpPr>
        <p:spPr>
          <a:xfrm>
            <a:off x="2428860" y="5929330"/>
            <a:ext cx="2214578" cy="7143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Энергоэффективность и развитие энергетики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0,1%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агетная рамка 15"/>
          <p:cNvSpPr/>
          <p:nvPr/>
        </p:nvSpPr>
        <p:spPr>
          <a:xfrm>
            <a:off x="4572000" y="1571612"/>
            <a:ext cx="2214578" cy="1143008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населения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6,1%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2428860" y="3643314"/>
            <a:ext cx="2143140" cy="142876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5,4%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агетная рамка 17"/>
          <p:cNvSpPr/>
          <p:nvPr/>
        </p:nvSpPr>
        <p:spPr>
          <a:xfrm>
            <a:off x="214282" y="4357694"/>
            <a:ext cx="2214578" cy="107157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3,6%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6715140" y="1571612"/>
            <a:ext cx="2286016" cy="10715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0,2%</a:t>
            </a:r>
          </a:p>
        </p:txBody>
      </p:sp>
      <p:sp>
        <p:nvSpPr>
          <p:cNvPr id="20" name="Багетная рамка 19"/>
          <p:cNvSpPr/>
          <p:nvPr/>
        </p:nvSpPr>
        <p:spPr>
          <a:xfrm>
            <a:off x="6715140" y="3643314"/>
            <a:ext cx="2286016" cy="928694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Информационное общество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0,9%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6715140" y="2643182"/>
            <a:ext cx="2286016" cy="1000132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от ЧС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0,4%</a:t>
            </a:r>
          </a:p>
        </p:txBody>
      </p:sp>
      <p:sp>
        <p:nvSpPr>
          <p:cNvPr id="22" name="Багетная рамка 21"/>
          <p:cNvSpPr/>
          <p:nvPr/>
        </p:nvSpPr>
        <p:spPr>
          <a:xfrm>
            <a:off x="6715140" y="5643578"/>
            <a:ext cx="2286016" cy="1000132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2,3%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агетная рамка 24"/>
          <p:cNvSpPr/>
          <p:nvPr/>
        </p:nvSpPr>
        <p:spPr>
          <a:xfrm>
            <a:off x="4572000" y="5214950"/>
            <a:ext cx="2143140" cy="142876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Обеспечение общественного порядка и противодействие преступности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0,1%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агетная рамка 25"/>
          <p:cNvSpPr/>
          <p:nvPr/>
        </p:nvSpPr>
        <p:spPr>
          <a:xfrm>
            <a:off x="214282" y="6000744"/>
            <a:ext cx="2214578" cy="642966"/>
          </a:xfrm>
          <a:prstGeom prst="beve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Доступная среда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0,1%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агетная рамка 26"/>
          <p:cNvSpPr/>
          <p:nvPr/>
        </p:nvSpPr>
        <p:spPr>
          <a:xfrm>
            <a:off x="214282" y="5429264"/>
            <a:ext cx="2214578" cy="642942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Молодежь Дона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0,1%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714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Доля муниципальных программ в общем объеме расходов, направленных на реализацию муниципальных</a:t>
            </a:r>
          </a:p>
          <a:p>
            <a:pPr algn="ctr"/>
            <a:r>
              <a:rPr lang="ru-RU" b="1" dirty="0" smtClean="0"/>
              <a:t> программ Белокалитвинского района в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b="1" dirty="0" smtClean="0"/>
              <a:t>году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8579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Мониторинг исполнения установленного для Белокалитвинского района норматива на содержание органов местного самоуправления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(Приказ Министерства Финансов Ростовской области от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28.06.2013 № 77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84" y="1928802"/>
            <a:ext cx="2643206" cy="41857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Белокалитвинского района установлен норматив на содержание органов местного самоуправления на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год в размере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21,47 %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общей сумме налоговых и неналоговых доходов местного бюджета, дотации на выравнивание бюджетной обеспеченности муниципальных районов и на поддержку мер по обеспечению сбалансированности местных бюджетов, субвенций бюджетам муниципальных районов на предоставление дотаций бюджетам поселений в целях выравнивания их финансовых возможностей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4282" y="2214554"/>
          <a:ext cx="628651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714348" y="1857364"/>
            <a:ext cx="1428760" cy="2663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Тыс. рублей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572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 межбюджетных трансфертов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бюджетам поселений в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2013-2014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годах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785926"/>
          <a:ext cx="8143933" cy="4800124"/>
        </p:xfrm>
        <a:graphic>
          <a:graphicData uri="http://schemas.openxmlformats.org/drawingml/2006/table">
            <a:tbl>
              <a:tblPr/>
              <a:tblGrid>
                <a:gridCol w="428628"/>
                <a:gridCol w="5146294"/>
                <a:gridCol w="856337"/>
                <a:gridCol w="856337"/>
                <a:gridCol w="856337"/>
              </a:tblGrid>
              <a:tr h="465252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(тыс. рублей)</a:t>
                      </a:r>
                    </a:p>
                  </a:txBody>
                  <a:tcPr marL="7352" marR="7352" marT="7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352" marR="7352" marT="7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1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2013 год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2014 год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1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ВСЕГО: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542 431.6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532 702.4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98.2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7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на выравнивание бюджетной обеспеченности поселений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64 620.1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60 112.4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93.0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за счет средств областного бюджета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50 316.6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60 030.0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119.3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0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счет собственных средств районного бюджета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14 303.5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82.4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0.6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7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на поддержку мер по обеспечению сбалансированности местных бюджетов 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967.9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3 103.4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320.6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за счет средств областного бюджета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967.9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413.4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42.7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0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счет собственных средств районного бюджета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2 690.0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7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476 843.6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469 486.6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98.5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за счет средств областного бюджета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444 027.9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432 750.9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97.5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0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счет собственных средств районного бюджета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32 815.7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36 735.7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111.9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642910" y="642918"/>
            <a:ext cx="8072494" cy="857256"/>
          </a:xfrm>
          <a:prstGeom prst="flowChartPredefined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Адресное решение социальных проблем</a:t>
            </a:r>
            <a:endParaRPr lang="ru-RU" sz="2000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14282" y="2857496"/>
            <a:ext cx="1428760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внутренняя память 9"/>
          <p:cNvSpPr/>
          <p:nvPr/>
        </p:nvSpPr>
        <p:spPr>
          <a:xfrm>
            <a:off x="1785918" y="2357430"/>
            <a:ext cx="6929486" cy="1785950"/>
          </a:xfrm>
          <a:prstGeom prst="flowChartInternalStorag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Мерами социальной поддержки охвачено более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28,7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тысяч жителей района, из них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8,6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тысяч ветеранов труда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тысяч ветеранов труда Ростовской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1785918" y="4786322"/>
            <a:ext cx="7000924" cy="1428760"/>
          </a:xfrm>
          <a:prstGeom prst="flowChartInternalStorag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эти цели направлено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663 122,0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14282" y="5072074"/>
            <a:ext cx="1428760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1856626" y="4356900"/>
            <a:ext cx="4143404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642910" y="642918"/>
            <a:ext cx="8358246" cy="857256"/>
          </a:xfrm>
          <a:prstGeom prst="flowChartPredefined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Обеспечение сбалансированности бюджетов поселений, входящих в состав Белокалитвинского района</a:t>
            </a:r>
            <a:endParaRPr lang="ru-RU" sz="2000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14282" y="2000240"/>
            <a:ext cx="1428760" cy="71438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внутренняя память 9"/>
          <p:cNvSpPr/>
          <p:nvPr/>
        </p:nvSpPr>
        <p:spPr>
          <a:xfrm>
            <a:off x="1714480" y="1785926"/>
            <a:ext cx="7286676" cy="1071570"/>
          </a:xfrm>
          <a:prstGeom prst="flowChartInternalStorag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поручению Главы Белокалитвинского района, финансовым управлением осуществлялся оперативный контроль за обеспечением сбалансированности бюджетов поселений, состоянием просроченной задолженности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1714480" y="3000372"/>
            <a:ext cx="7286676" cy="1857388"/>
          </a:xfrm>
          <a:prstGeom prst="flowChartInternalStorag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Бюджетам поселений предоставлено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543 266.4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 межбюджетных трансфертов. В их числе на выравнивание бюджетной обеспеченности и сбалансированность бюджетов поселений выделено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63 215,8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тыс. рублей, из них дополнительно выделено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3 103, 4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 на обеспечение сбалансированности бюджетов поселений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14282" y="3786190"/>
            <a:ext cx="1428760" cy="71438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2070940" y="3999710"/>
            <a:ext cx="457203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Блок-схема: внутренняя память 12"/>
          <p:cNvSpPr/>
          <p:nvPr/>
        </p:nvSpPr>
        <p:spPr>
          <a:xfrm>
            <a:off x="1714480" y="5072074"/>
            <a:ext cx="7215238" cy="1357322"/>
          </a:xfrm>
          <a:prstGeom prst="flowChartInternalStorag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 по расходам бюджетов поселений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01.01.2015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года отсутствует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14282" y="5572140"/>
            <a:ext cx="1428760" cy="71438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arloan_828133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928802"/>
            <a:ext cx="442912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571480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Сравнительный анализ результатов исполнения консолидированного бюджета Белокалитвинского района в 2014 году со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среднероссийскими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средними по Ростовской области, по сравнению с 2013 годом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3131900453"/>
              </p:ext>
            </p:extLst>
          </p:nvPr>
        </p:nvGraphicFramePr>
        <p:xfrm>
          <a:off x="0" y="1500174"/>
          <a:ext cx="6929454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2214554"/>
            <a:ext cx="9001156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642918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Белокалитвинского района в 2014 году 2 789 119,9 тыс.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285860"/>
          <a:ext cx="91440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642910" y="571480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Расходы, направленные на реализацию Указа Президента Российской Федерации от 07.05.2012 № 597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Круглая лента лицом вверх 50"/>
          <p:cNvSpPr/>
          <p:nvPr/>
        </p:nvSpPr>
        <p:spPr>
          <a:xfrm>
            <a:off x="0" y="1285860"/>
            <a:ext cx="9144000" cy="1143008"/>
          </a:xfrm>
          <a:prstGeom prst="ellipseRibbon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 от 07.05.2012 №597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мероприятиях по реализации государственной социальной политики»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285852" y="1643050"/>
            <a:ext cx="92869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000892" y="1643050"/>
            <a:ext cx="857256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факт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трелка вправо с вырезом 54"/>
          <p:cNvSpPr/>
          <p:nvPr/>
        </p:nvSpPr>
        <p:spPr>
          <a:xfrm rot="7778848">
            <a:off x="1497863" y="2486585"/>
            <a:ext cx="1015348" cy="656850"/>
          </a:xfrm>
          <a:prstGeom prst="notch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5400000">
            <a:off x="4071933" y="2357432"/>
            <a:ext cx="1000133" cy="71438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с вырезом 56"/>
          <p:cNvSpPr/>
          <p:nvPr/>
        </p:nvSpPr>
        <p:spPr>
          <a:xfrm rot="3402069">
            <a:off x="6844505" y="2464253"/>
            <a:ext cx="948426" cy="650367"/>
          </a:xfrm>
          <a:prstGeom prst="notchedRightArrow">
            <a:avLst/>
          </a:prstGeom>
          <a:solidFill>
            <a:srgbClr val="E9252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Горизонтальный свиток 57"/>
          <p:cNvSpPr/>
          <p:nvPr/>
        </p:nvSpPr>
        <p:spPr>
          <a:xfrm>
            <a:off x="142844" y="3214686"/>
            <a:ext cx="2857520" cy="150019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Повышение оплаты труда отдельным категориям работников в сфере образования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Горизонтальный свиток 58"/>
          <p:cNvSpPr/>
          <p:nvPr/>
        </p:nvSpPr>
        <p:spPr>
          <a:xfrm>
            <a:off x="6143636" y="3214686"/>
            <a:ext cx="2857520" cy="1500198"/>
          </a:xfrm>
          <a:prstGeom prst="horizontalScroll">
            <a:avLst/>
          </a:prstGeom>
          <a:solidFill>
            <a:srgbClr val="E9252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оплаты труда отдельным категориям работников в сфере культуры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Горизонтальный свиток 59"/>
          <p:cNvSpPr/>
          <p:nvPr/>
        </p:nvSpPr>
        <p:spPr>
          <a:xfrm>
            <a:off x="3143240" y="3214686"/>
            <a:ext cx="2857520" cy="150019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оплаты труда отдельным категориям работников в сфере социального обслуживания населения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олна 20"/>
          <p:cNvSpPr/>
          <p:nvPr/>
        </p:nvSpPr>
        <p:spPr>
          <a:xfrm>
            <a:off x="142844" y="4857760"/>
            <a:ext cx="2786082" cy="1214446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Консолидированный бюджет  - 20 119,2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Волна 21"/>
          <p:cNvSpPr/>
          <p:nvPr/>
        </p:nvSpPr>
        <p:spPr>
          <a:xfrm>
            <a:off x="3143240" y="4929198"/>
            <a:ext cx="2786082" cy="1214446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 -  29 939,1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Волна 22"/>
          <p:cNvSpPr/>
          <p:nvPr/>
        </p:nvSpPr>
        <p:spPr>
          <a:xfrm>
            <a:off x="6143636" y="4929198"/>
            <a:ext cx="2786082" cy="1214446"/>
          </a:xfrm>
          <a:prstGeom prst="wave">
            <a:avLst/>
          </a:prstGeom>
          <a:solidFill>
            <a:srgbClr val="E9252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 -  29 032,2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Волна 23"/>
          <p:cNvSpPr/>
          <p:nvPr/>
        </p:nvSpPr>
        <p:spPr>
          <a:xfrm>
            <a:off x="1142976" y="5715016"/>
            <a:ext cx="1785950" cy="785818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том числе районный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3 576,4 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Волна 24"/>
          <p:cNvSpPr/>
          <p:nvPr/>
        </p:nvSpPr>
        <p:spPr>
          <a:xfrm>
            <a:off x="7143768" y="5786454"/>
            <a:ext cx="1785950" cy="785818"/>
          </a:xfrm>
          <a:prstGeom prst="wave">
            <a:avLst/>
          </a:prstGeom>
          <a:solidFill>
            <a:srgbClr val="E9252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районный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- 16 183,7 тыс. рублей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с вырезом 26"/>
          <p:cNvSpPr/>
          <p:nvPr/>
        </p:nvSpPr>
        <p:spPr>
          <a:xfrm rot="5400000">
            <a:off x="1292202" y="4565658"/>
            <a:ext cx="488888" cy="358713"/>
          </a:xfrm>
          <a:prstGeom prst="notch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с вырезом 27"/>
          <p:cNvSpPr/>
          <p:nvPr/>
        </p:nvSpPr>
        <p:spPr>
          <a:xfrm rot="5400000">
            <a:off x="7364433" y="4637096"/>
            <a:ext cx="488888" cy="358713"/>
          </a:xfrm>
          <a:prstGeom prst="notchedRightArrow">
            <a:avLst/>
          </a:prstGeom>
          <a:solidFill>
            <a:srgbClr val="E9252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с вырезом 28"/>
          <p:cNvSpPr/>
          <p:nvPr/>
        </p:nvSpPr>
        <p:spPr>
          <a:xfrm rot="5400000">
            <a:off x="4292598" y="4637096"/>
            <a:ext cx="488888" cy="358713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71480"/>
            <a:ext cx="90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Расходы бюджета Белокалитвинского района 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756565744"/>
              </p:ext>
            </p:extLst>
          </p:nvPr>
        </p:nvGraphicFramePr>
        <p:xfrm>
          <a:off x="-142908" y="1000108"/>
          <a:ext cx="928690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2991</TotalTime>
  <Words>2114</Words>
  <Application>Microsoft Office PowerPoint</Application>
  <PresentationFormat>Экран (4:3)</PresentationFormat>
  <Paragraphs>460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Городская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Динамика расходов бюджета  Белокалитвинского района на образование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  <vt:lpstr>Финансовое управление  Администрации Белокалитвинского района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Krivobok</dc:creator>
  <cp:lastModifiedBy>Kolesnikova</cp:lastModifiedBy>
  <cp:revision>302</cp:revision>
  <dcterms:created xsi:type="dcterms:W3CDTF">2015-04-24T11:57:16Z</dcterms:created>
  <dcterms:modified xsi:type="dcterms:W3CDTF">2015-07-10T09:08:58Z</dcterms:modified>
</cp:coreProperties>
</file>