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rawings/drawing2.xml" ContentType="application/vnd.openxmlformats-officedocument.drawingml.chartshape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charts/chart13.xml" ContentType="application/vnd.openxmlformats-officedocument.drawingml.chart+xml"/>
  <Override PartName="/ppt/charts/chart15.xml" ContentType="application/vnd.openxmlformats-officedocument.drawingml.char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10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charts/chart14.xml" ContentType="application/vnd.openxmlformats-officedocument.drawingml.char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charts/chart8.xml" ContentType="application/vnd.openxmlformats-officedocument.drawingml.chart+xml"/>
  <Override PartName="/ppt/charts/chart12.xml" ContentType="application/vnd.openxmlformats-officedocument.drawingml.char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notesMasterIdLst>
    <p:notesMasterId r:id="rId33"/>
  </p:notesMasterIdLst>
  <p:sldIdLst>
    <p:sldId id="256" r:id="rId2"/>
    <p:sldId id="257" r:id="rId3"/>
    <p:sldId id="258" r:id="rId4"/>
    <p:sldId id="259" r:id="rId5"/>
    <p:sldId id="260" r:id="rId6"/>
    <p:sldId id="267" r:id="rId7"/>
    <p:sldId id="268" r:id="rId8"/>
    <p:sldId id="274" r:id="rId9"/>
    <p:sldId id="275" r:id="rId10"/>
    <p:sldId id="269" r:id="rId11"/>
    <p:sldId id="270" r:id="rId12"/>
    <p:sldId id="271" r:id="rId13"/>
    <p:sldId id="272" r:id="rId14"/>
    <p:sldId id="273" r:id="rId15"/>
    <p:sldId id="276" r:id="rId16"/>
    <p:sldId id="261" r:id="rId17"/>
    <p:sldId id="279" r:id="rId18"/>
    <p:sldId id="280" r:id="rId19"/>
    <p:sldId id="281" r:id="rId20"/>
    <p:sldId id="282" r:id="rId21"/>
    <p:sldId id="283" r:id="rId22"/>
    <p:sldId id="262" r:id="rId23"/>
    <p:sldId id="277" r:id="rId24"/>
    <p:sldId id="263" r:id="rId25"/>
    <p:sldId id="278" r:id="rId26"/>
    <p:sldId id="264" r:id="rId27"/>
    <p:sldId id="265" r:id="rId28"/>
    <p:sldId id="266" r:id="rId29"/>
    <p:sldId id="284" r:id="rId30"/>
    <p:sldId id="285" r:id="rId31"/>
    <p:sldId id="286" r:id="rId32"/>
  </p:sldIdLst>
  <p:sldSz cx="9144000" cy="6858000" type="screen4x3"/>
  <p:notesSz cx="6735763" cy="98663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FF33"/>
    <a:srgbClr val="1707E3"/>
    <a:srgbClr val="800080"/>
    <a:srgbClr val="FF66FF"/>
    <a:srgbClr val="00FF00"/>
    <a:srgbClr val="FF9900"/>
    <a:srgbClr val="CC3300"/>
    <a:srgbClr val="996633"/>
    <a:srgbClr val="BFF2A6"/>
    <a:srgbClr val="451E17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5994" autoAdjust="0"/>
  </p:normalViewPr>
  <p:slideViewPr>
    <p:cSldViewPr>
      <p:cViewPr>
        <p:scale>
          <a:sx n="80" d="100"/>
          <a:sy n="80" d="100"/>
        </p:scale>
        <p:origin x="-222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918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0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2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E:\&#1052;&#1086;&#1080;%20&#1076;&#1086;&#1082;&#1091;&#1084;&#1077;&#1085;&#1090;&#1099;_c_D\&#1044;&#1080;&#1072;&#1075;&#1088;&#1072;&#1084;&#1084;&#1099;\&#1044;&#1080;&#1072;&#1075;&#1088;&#1072;&#1084;&#1084;&#1099;%20&#1082;%20&#1055;&#1047;%202014.xls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E:\&#1052;&#1086;&#1080;%20&#1076;&#1086;&#1082;&#1091;&#1084;&#1077;&#1085;&#1090;&#1099;_c_D\&#1044;&#1080;&#1072;&#1075;&#1088;&#1072;&#1084;&#1084;&#1099;\&#1044;&#1080;&#1072;&#1075;&#1088;&#1072;&#1084;&#1084;&#1099;%20&#1082;%20&#1055;&#1047;%202014.xls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E:\&#1052;&#1086;&#1080;%20&#1076;&#1086;&#1082;&#1091;&#1084;&#1077;&#1085;&#1090;&#1099;_c_D\&#1041;&#1102;&#1076;&#1078;&#1077;&#1090;\&#1041;&#1102;&#1076;&#1078;&#1077;&#1090;%202014-2016\&#1082;%201%20&#1095;&#1090;&#1077;&#1085;&#1080;&#1102;\&#1055;&#1047;%202014-2016%20&#1076;&#1086;&#1093;&#1086;&#1076;&#1099;\&#1044;&#1080;&#1072;&#1075;&#1088;&#1072;&#1084;&#1084;&#1099;.xls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5.xlsx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Office_Excel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6"/>
  <c:chart>
    <c:view3D>
      <c:perspective val="30"/>
    </c:view3D>
    <c:plotArea>
      <c:layout>
        <c:manualLayout>
          <c:layoutTarget val="inner"/>
          <c:xMode val="edge"/>
          <c:yMode val="edge"/>
          <c:x val="0.12537502835488262"/>
          <c:y val="3.1607105229372191E-2"/>
          <c:w val="0.32851490036368219"/>
          <c:h val="0.75829528253124312"/>
        </c:manualLayout>
      </c:layout>
      <c:bar3DChart>
        <c:barDir val="col"/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Доходы (тыс. руб.)</c:v>
                </c:pt>
              </c:strCache>
            </c:strRef>
          </c:tx>
          <c:dLbls>
            <c:dLbl>
              <c:idx val="0"/>
              <c:layout>
                <c:manualLayout>
                  <c:x val="-2.4951218275302382E-2"/>
                  <c:y val="2.8940375339414792E-2"/>
                </c:manualLayout>
              </c:layout>
              <c:showVal val="1"/>
            </c:dLbl>
            <c:dLbl>
              <c:idx val="1"/>
              <c:layout>
                <c:manualLayout>
                  <c:x val="-1.2475547742239001E-2"/>
                  <c:y val="-1.2403018002606261E-2"/>
                </c:manualLayout>
              </c:layout>
              <c:showVal val="1"/>
            </c:dLbl>
            <c:dLbl>
              <c:idx val="2"/>
              <c:layout>
                <c:manualLayout>
                  <c:x val="-9.3566608066794066E-3"/>
                  <c:y val="4.1343393342020904E-3"/>
                </c:manualLayout>
              </c:layout>
              <c:showVal val="1"/>
            </c:dLbl>
            <c:dLbl>
              <c:idx val="3"/>
              <c:layout>
                <c:manualLayout>
                  <c:x val="2.3391652016698069E-2"/>
                  <c:y val="2.4806036005212556E-2"/>
                </c:manualLayout>
              </c:layout>
              <c:showVal val="1"/>
            </c:dLbl>
            <c:txPr>
              <a:bodyPr/>
              <a:lstStyle/>
              <a:p>
                <a:pPr>
                  <a:defRPr sz="1300" baseline="0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Val val="1"/>
          </c:dLbls>
          <c:cat>
            <c:strRef>
              <c:f>Лист1!$A$2:$A$5</c:f>
              <c:strCache>
                <c:ptCount val="4"/>
                <c:pt idx="0">
                  <c:v>2013 год</c:v>
                </c:pt>
                <c:pt idx="1">
                  <c:v>2014 год</c:v>
                </c:pt>
                <c:pt idx="2">
                  <c:v>2015 год</c:v>
                </c:pt>
                <c:pt idx="3">
                  <c:v>2016 год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 formatCode="#,##0.0">
                  <c:v>2332.6999999999998</c:v>
                </c:pt>
                <c:pt idx="1">
                  <c:v>2971.1</c:v>
                </c:pt>
                <c:pt idx="2">
                  <c:v>2797.3</c:v>
                </c:pt>
                <c:pt idx="3">
                  <c:v>2714.7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Расходы (тыс. руб.)</c:v>
                </c:pt>
              </c:strCache>
            </c:strRef>
          </c:tx>
          <c:dLbls>
            <c:dLbl>
              <c:idx val="0"/>
              <c:layout>
                <c:manualLayout>
                  <c:x val="-4.5223860565616295E-2"/>
                  <c:y val="-2.0672022209540692E-2"/>
                </c:manualLayout>
              </c:layout>
              <c:showVal val="1"/>
            </c:dLbl>
            <c:dLbl>
              <c:idx val="1"/>
              <c:layout>
                <c:manualLayout>
                  <c:x val="2.8069982420037696E-2"/>
                  <c:y val="-1.2403018002606261E-2"/>
                </c:manualLayout>
              </c:layout>
              <c:showVal val="1"/>
            </c:dLbl>
            <c:dLbl>
              <c:idx val="2"/>
              <c:layout>
                <c:manualLayout>
                  <c:x val="3.1188869355597438E-2"/>
                  <c:y val="-4.5477732676222959E-2"/>
                </c:manualLayout>
              </c:layout>
              <c:showVal val="1"/>
            </c:dLbl>
            <c:dLbl>
              <c:idx val="3"/>
              <c:layout>
                <c:manualLayout>
                  <c:x val="3.742664322671721E-2"/>
                  <c:y val="-2.8940700877944991E-2"/>
                </c:manualLayout>
              </c:layout>
              <c:showVal val="1"/>
            </c:dLbl>
            <c:txPr>
              <a:bodyPr/>
              <a:lstStyle/>
              <a:p>
                <a:pPr>
                  <a:defRPr sz="1200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Val val="1"/>
          </c:dLbls>
          <c:cat>
            <c:strRef>
              <c:f>Лист1!$A$2:$A$5</c:f>
              <c:strCache>
                <c:ptCount val="4"/>
                <c:pt idx="0">
                  <c:v>2013 год</c:v>
                </c:pt>
                <c:pt idx="1">
                  <c:v>2014 год</c:v>
                </c:pt>
                <c:pt idx="2">
                  <c:v>2015 год</c:v>
                </c:pt>
                <c:pt idx="3">
                  <c:v>2016 год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2332.6999999999998</c:v>
                </c:pt>
                <c:pt idx="1">
                  <c:v>2990.5</c:v>
                </c:pt>
                <c:pt idx="2">
                  <c:v>2797.3</c:v>
                </c:pt>
                <c:pt idx="3">
                  <c:v>2714.7</c:v>
                </c:pt>
              </c:numCache>
            </c:numRef>
          </c:val>
        </c:ser>
        <c:shape val="cylinder"/>
        <c:axId val="81060992"/>
        <c:axId val="81062528"/>
        <c:axId val="49745408"/>
      </c:bar3DChart>
      <c:catAx>
        <c:axId val="81060992"/>
        <c:scaling>
          <c:orientation val="minMax"/>
        </c:scaling>
        <c:axPos val="b"/>
        <c:tickLblPos val="nextTo"/>
        <c:txPr>
          <a:bodyPr/>
          <a:lstStyle/>
          <a:p>
            <a:pPr>
              <a:defRPr baseline="0">
                <a:solidFill>
                  <a:schemeClr val="bg1"/>
                </a:solidFill>
              </a:defRPr>
            </a:pPr>
            <a:endParaRPr lang="ru-RU"/>
          </a:p>
        </c:txPr>
        <c:crossAx val="81062528"/>
        <c:crosses val="autoZero"/>
        <c:auto val="1"/>
        <c:lblAlgn val="ctr"/>
        <c:lblOffset val="100"/>
      </c:catAx>
      <c:valAx>
        <c:axId val="81062528"/>
        <c:scaling>
          <c:orientation val="minMax"/>
        </c:scaling>
        <c:axPos val="l"/>
        <c:majorGridlines/>
        <c:numFmt formatCode="#,##0.0" sourceLinked="1"/>
        <c:tickLblPos val="nextTo"/>
        <c:txPr>
          <a:bodyPr/>
          <a:lstStyle/>
          <a:p>
            <a:pPr>
              <a:defRPr baseline="0">
                <a:solidFill>
                  <a:schemeClr val="bg1"/>
                </a:solidFill>
              </a:defRPr>
            </a:pPr>
            <a:endParaRPr lang="ru-RU"/>
          </a:p>
        </c:txPr>
        <c:crossAx val="81060992"/>
        <c:crosses val="autoZero"/>
        <c:crossBetween val="between"/>
      </c:valAx>
      <c:serAx>
        <c:axId val="49745408"/>
        <c:scaling>
          <c:orientation val="minMax"/>
        </c:scaling>
        <c:delete val="1"/>
        <c:axPos val="b"/>
        <c:tickLblPos val="none"/>
        <c:crossAx val="81062528"/>
        <c:crosses val="autoZero"/>
      </c:serAx>
    </c:plotArea>
    <c:legend>
      <c:legendPos val="r"/>
      <c:layout>
        <c:manualLayout>
          <c:xMode val="edge"/>
          <c:yMode val="edge"/>
          <c:x val="0.6061344331134495"/>
          <c:y val="0.37536513215399431"/>
          <c:w val="0.27222897639972993"/>
          <c:h val="0.23273205281667436"/>
        </c:manualLayout>
      </c:layout>
      <c:txPr>
        <a:bodyPr/>
        <a:lstStyle/>
        <a:p>
          <a:pPr>
            <a:defRPr baseline="0">
              <a:solidFill>
                <a:schemeClr val="bg1"/>
              </a:solidFill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16"/>
  <c:chart>
    <c:view3D>
      <c:rAngAx val="1"/>
    </c:view3D>
    <c:plotArea>
      <c:layout>
        <c:manualLayout>
          <c:layoutTarget val="inner"/>
          <c:xMode val="edge"/>
          <c:yMode val="edge"/>
          <c:x val="1.6714033063874884E-2"/>
          <c:y val="7.2727840654706832E-2"/>
          <c:w val="0.84123487152687493"/>
          <c:h val="0.64023406182647369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2013 г.</c:v>
                </c:pt>
              </c:strCache>
            </c:strRef>
          </c:tx>
          <c:spPr>
            <a:solidFill>
              <a:srgbClr val="FFFF00"/>
            </a:solidFill>
          </c:spPr>
          <c:dLbls>
            <c:txPr>
              <a:bodyPr/>
              <a:lstStyle/>
              <a:p>
                <a:pPr>
                  <a:defRPr sz="1200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Расходы местного бюджета на образование в расчете на 1 жителя (тыс. рублей)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10.200000000000001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2014 г.</c:v>
                </c:pt>
              </c:strCache>
            </c:strRef>
          </c:tx>
          <c:spPr>
            <a:solidFill>
              <a:srgbClr val="FF0000"/>
            </a:solidFill>
          </c:spPr>
          <c:dLbls>
            <c:txPr>
              <a:bodyPr/>
              <a:lstStyle/>
              <a:p>
                <a:pPr>
                  <a:defRPr sz="1200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Расходы местного бюджета на образование в расчете на 1 жителя (тыс. рублей)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11.2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2015 г.</c:v>
                </c:pt>
              </c:strCache>
            </c:strRef>
          </c:tx>
          <c:spPr>
            <a:solidFill>
              <a:srgbClr val="00B050"/>
            </a:solidFill>
          </c:spPr>
          <c:dLbls>
            <c:txPr>
              <a:bodyPr/>
              <a:lstStyle/>
              <a:p>
                <a:pPr>
                  <a:defRPr sz="1200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Расходы местного бюджета на образование в расчете на 1 жителя (тыс. рублей)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12.1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2016 г.</c:v>
                </c:pt>
              </c:strCache>
            </c:strRef>
          </c:tx>
          <c:spPr>
            <a:solidFill>
              <a:srgbClr val="FF66FF"/>
            </a:solidFill>
          </c:spPr>
          <c:dLbls>
            <c:txPr>
              <a:bodyPr/>
              <a:lstStyle/>
              <a:p>
                <a:pPr>
                  <a:defRPr sz="1200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Расходы местного бюджета на образование в расчете на 1 жителя (тыс. рублей)</c:v>
                </c:pt>
              </c:strCache>
            </c:strRef>
          </c:cat>
          <c:val>
            <c:numRef>
              <c:f>Лист1!$E$2</c:f>
              <c:numCache>
                <c:formatCode>General</c:formatCode>
                <c:ptCount val="1"/>
                <c:pt idx="0">
                  <c:v>10.4</c:v>
                </c:pt>
              </c:numCache>
            </c:numRef>
          </c:val>
        </c:ser>
        <c:shape val="cone"/>
        <c:axId val="83133568"/>
        <c:axId val="83135104"/>
        <c:axId val="0"/>
      </c:bar3DChart>
      <c:catAx>
        <c:axId val="83133568"/>
        <c:scaling>
          <c:orientation val="minMax"/>
        </c:scaling>
        <c:axPos val="b"/>
        <c:tickLblPos val="nextTo"/>
        <c:txPr>
          <a:bodyPr/>
          <a:lstStyle/>
          <a:p>
            <a:pPr>
              <a:defRPr sz="1000" baseline="0">
                <a:solidFill>
                  <a:schemeClr val="bg1"/>
                </a:solidFill>
              </a:defRPr>
            </a:pPr>
            <a:endParaRPr lang="ru-RU"/>
          </a:p>
        </c:txPr>
        <c:crossAx val="83135104"/>
        <c:crosses val="autoZero"/>
        <c:auto val="1"/>
        <c:lblAlgn val="ctr"/>
        <c:lblOffset val="100"/>
      </c:catAx>
      <c:valAx>
        <c:axId val="83135104"/>
        <c:scaling>
          <c:orientation val="minMax"/>
        </c:scaling>
        <c:delete val="1"/>
        <c:axPos val="l"/>
        <c:majorGridlines/>
        <c:numFmt formatCode="General" sourceLinked="1"/>
        <c:tickLblPos val="none"/>
        <c:crossAx val="83133568"/>
        <c:crosses val="autoZero"/>
        <c:crossBetween val="between"/>
      </c:valAx>
    </c:plotArea>
    <c:legend>
      <c:legendPos val="r"/>
      <c:txPr>
        <a:bodyPr/>
        <a:lstStyle/>
        <a:p>
          <a:pPr>
            <a:defRPr sz="1200">
              <a:solidFill>
                <a:schemeClr val="bg1"/>
              </a:solidFill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2013</c:v>
                </c:pt>
              </c:strCache>
            </c:strRef>
          </c:tx>
          <c:dLbls>
            <c:txPr>
              <a:bodyPr/>
              <a:lstStyle/>
              <a:p>
                <a:pPr>
                  <a:defRPr baseline="0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Объем расходов местного бюджета на культуру, кинематоргафию в расчете на 1 жителя (тыс. рублей)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0.8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2014</c:v>
                </c:pt>
              </c:strCache>
            </c:strRef>
          </c:tx>
          <c:dLbls>
            <c:txPr>
              <a:bodyPr/>
              <a:lstStyle/>
              <a:p>
                <a:pPr>
                  <a:defRPr baseline="0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Объем расходов местного бюджета на культуру, кинематоргафию в расчете на 1 жителя (тыс. рублей)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1.2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2015</c:v>
                </c:pt>
              </c:strCache>
            </c:strRef>
          </c:tx>
          <c:spPr>
            <a:solidFill>
              <a:srgbClr val="FF66FF"/>
            </a:solidFill>
          </c:spPr>
          <c:dLbls>
            <c:txPr>
              <a:bodyPr/>
              <a:lstStyle/>
              <a:p>
                <a:pPr>
                  <a:defRPr baseline="0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Объем расходов местного бюджета на культуру, кинематоргафию в расчете на 1 жителя (тыс. рублей)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0.70000000000000007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2016</c:v>
                </c:pt>
              </c:strCache>
            </c:strRef>
          </c:tx>
          <c:spPr>
            <a:solidFill>
              <a:srgbClr val="99FF33"/>
            </a:solidFill>
          </c:spPr>
          <c:dLbls>
            <c:txPr>
              <a:bodyPr/>
              <a:lstStyle/>
              <a:p>
                <a:pPr>
                  <a:defRPr baseline="0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Объем расходов местного бюджета на культуру, кинематоргафию в расчете на 1 жителя (тыс. рублей)</c:v>
                </c:pt>
              </c:strCache>
            </c:strRef>
          </c:cat>
          <c:val>
            <c:numRef>
              <c:f>Лист1!$E$2</c:f>
              <c:numCache>
                <c:formatCode>General</c:formatCode>
                <c:ptCount val="1"/>
                <c:pt idx="0">
                  <c:v>0.70000000000000007</c:v>
                </c:pt>
              </c:numCache>
            </c:numRef>
          </c:val>
        </c:ser>
        <c:shape val="pyramid"/>
        <c:axId val="98182656"/>
        <c:axId val="98184192"/>
        <c:axId val="0"/>
      </c:bar3DChart>
      <c:catAx>
        <c:axId val="98182656"/>
        <c:scaling>
          <c:orientation val="minMax"/>
        </c:scaling>
        <c:axPos val="b"/>
        <c:tickLblPos val="nextTo"/>
        <c:txPr>
          <a:bodyPr/>
          <a:lstStyle/>
          <a:p>
            <a:pPr>
              <a:defRPr sz="1400" baseline="0">
                <a:solidFill>
                  <a:schemeClr val="bg1"/>
                </a:solidFill>
              </a:defRPr>
            </a:pPr>
            <a:endParaRPr lang="ru-RU"/>
          </a:p>
        </c:txPr>
        <c:crossAx val="98184192"/>
        <c:crosses val="autoZero"/>
        <c:auto val="1"/>
        <c:lblAlgn val="ctr"/>
        <c:lblOffset val="100"/>
      </c:catAx>
      <c:valAx>
        <c:axId val="98184192"/>
        <c:scaling>
          <c:orientation val="minMax"/>
        </c:scaling>
        <c:axPos val="l"/>
        <c:majorGridlines/>
        <c:numFmt formatCode="General" sourceLinked="1"/>
        <c:tickLblPos val="nextTo"/>
        <c:crossAx val="98182656"/>
        <c:crosses val="autoZero"/>
        <c:crossBetween val="between"/>
      </c:valAx>
    </c:plotArea>
    <c:legend>
      <c:legendPos val="r"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rgbClr val="99FF33"/>
            </a:solidFill>
          </c:spPr>
          <c:dLbls>
            <c:dLbl>
              <c:idx val="0"/>
              <c:spPr/>
              <c:txPr>
                <a:bodyPr/>
                <a:lstStyle/>
                <a:p>
                  <a:pPr>
                    <a:defRPr sz="1400" baseline="0">
                      <a:solidFill>
                        <a:schemeClr val="bg1"/>
                      </a:solidFill>
                    </a:defRPr>
                  </a:pPr>
                  <a:endParaRPr lang="ru-RU"/>
                </a:p>
              </c:txPr>
            </c:dLbl>
            <c:txPr>
              <a:bodyPr/>
              <a:lstStyle/>
              <a:p>
                <a:pPr>
                  <a:defRPr baseline="0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Объем расходов местного бюджета на здравоохранение в расчете на 1 жителя (рублей)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488.8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2014</c:v>
                </c:pt>
              </c:strCache>
            </c:strRef>
          </c:tx>
          <c:dPt>
            <c:idx val="0"/>
            <c:spPr>
              <a:solidFill>
                <a:srgbClr val="CC3300"/>
              </a:solidFill>
            </c:spPr>
          </c:dPt>
          <c:dLbls>
            <c:txPr>
              <a:bodyPr/>
              <a:lstStyle/>
              <a:p>
                <a:pPr>
                  <a:defRPr sz="1400" baseline="0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Объем расходов местного бюджета на здравоохранение в расчете на 1 жителя (рублей)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318.89999999999992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2015</c:v>
                </c:pt>
              </c:strCache>
            </c:strRef>
          </c:tx>
          <c:dPt>
            <c:idx val="0"/>
            <c:spPr>
              <a:solidFill>
                <a:schemeClr val="accent6">
                  <a:lumMod val="75000"/>
                </a:schemeClr>
              </a:solidFill>
            </c:spPr>
          </c:dPt>
          <c:dLbls>
            <c:txPr>
              <a:bodyPr/>
              <a:lstStyle/>
              <a:p>
                <a:pPr>
                  <a:defRPr sz="1400" baseline="0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Объем расходов местного бюджета на здравоохранение в расчете на 1 жителя (рублей)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241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2016</c:v>
                </c:pt>
              </c:strCache>
            </c:strRef>
          </c:tx>
          <c:dLbls>
            <c:txPr>
              <a:bodyPr/>
              <a:lstStyle/>
              <a:p>
                <a:pPr>
                  <a:defRPr sz="1400" baseline="0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Объем расходов местного бюджета на здравоохранение в расчете на 1 жителя (рублей)</c:v>
                </c:pt>
              </c:strCache>
            </c:strRef>
          </c:cat>
          <c:val>
            <c:numRef>
              <c:f>Лист1!$E$2</c:f>
              <c:numCache>
                <c:formatCode>General</c:formatCode>
                <c:ptCount val="1"/>
                <c:pt idx="0">
                  <c:v>241</c:v>
                </c:pt>
              </c:numCache>
            </c:numRef>
          </c:val>
        </c:ser>
        <c:shape val="pyramid"/>
        <c:axId val="98762752"/>
        <c:axId val="98764288"/>
        <c:axId val="0"/>
      </c:bar3DChart>
      <c:catAx>
        <c:axId val="98762752"/>
        <c:scaling>
          <c:orientation val="minMax"/>
        </c:scaling>
        <c:axPos val="b"/>
        <c:tickLblPos val="nextTo"/>
        <c:txPr>
          <a:bodyPr/>
          <a:lstStyle/>
          <a:p>
            <a:pPr>
              <a:defRPr sz="1400">
                <a:solidFill>
                  <a:schemeClr val="bg1"/>
                </a:solidFill>
              </a:defRPr>
            </a:pPr>
            <a:endParaRPr lang="ru-RU"/>
          </a:p>
        </c:txPr>
        <c:crossAx val="98764288"/>
        <c:crosses val="autoZero"/>
        <c:auto val="1"/>
        <c:lblAlgn val="ctr"/>
        <c:lblOffset val="100"/>
      </c:catAx>
      <c:valAx>
        <c:axId val="98764288"/>
        <c:scaling>
          <c:orientation val="minMax"/>
        </c:scaling>
        <c:axPos val="l"/>
        <c:majorGridlines/>
        <c:numFmt formatCode="General" sourceLinked="1"/>
        <c:tickLblPos val="nextTo"/>
        <c:crossAx val="98762752"/>
        <c:crosses val="autoZero"/>
        <c:crossBetween val="between"/>
      </c:valAx>
    </c:plotArea>
    <c:legend>
      <c:legendPos val="r"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>
        <c:manualLayout>
          <c:layoutTarget val="inner"/>
          <c:xMode val="edge"/>
          <c:yMode val="edge"/>
          <c:x val="6.7508460784002952E-2"/>
          <c:y val="6.6280784269809712E-2"/>
          <c:w val="0.81622716710485121"/>
          <c:h val="0.56999356084996755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2013</c:v>
                </c:pt>
              </c:strCache>
            </c:strRef>
          </c:tx>
          <c:dLbls>
            <c:txPr>
              <a:bodyPr/>
              <a:lstStyle/>
              <a:p>
                <a:pPr>
                  <a:defRPr sz="1400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Объем расходов местного бюджета на социальную политику в расчете на 1 жителя (тыс. рублей)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8.6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2014</c:v>
                </c:pt>
              </c:strCache>
            </c:strRef>
          </c:tx>
          <c:spPr>
            <a:solidFill>
              <a:srgbClr val="FF0000"/>
            </a:solidFill>
          </c:spPr>
          <c:dLbls>
            <c:txPr>
              <a:bodyPr/>
              <a:lstStyle/>
              <a:p>
                <a:pPr>
                  <a:defRPr sz="1400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Объем расходов местного бюджета на социальную политику в расчете на 1 жителя (тыс. рублей)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9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2015</c:v>
                </c:pt>
              </c:strCache>
            </c:strRef>
          </c:tx>
          <c:spPr>
            <a:solidFill>
              <a:srgbClr val="800080"/>
            </a:solidFill>
          </c:spPr>
          <c:dLbls>
            <c:txPr>
              <a:bodyPr/>
              <a:lstStyle/>
              <a:p>
                <a:pPr>
                  <a:defRPr sz="1400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Объем расходов местного бюджета на социальную политику в расчете на 1 жителя (тыс. рублей)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9.1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2016</c:v>
                </c:pt>
              </c:strCache>
            </c:strRef>
          </c:tx>
          <c:spPr>
            <a:solidFill>
              <a:srgbClr val="FFFF00"/>
            </a:solidFill>
          </c:spPr>
          <c:dLbls>
            <c:txPr>
              <a:bodyPr/>
              <a:lstStyle/>
              <a:p>
                <a:pPr>
                  <a:defRPr sz="1400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Объем расходов местного бюджета на социальную политику в расчете на 1 жителя (тыс. рублей)</c:v>
                </c:pt>
              </c:strCache>
            </c:strRef>
          </c:cat>
          <c:val>
            <c:numRef>
              <c:f>Лист1!$E$2</c:f>
              <c:numCache>
                <c:formatCode>General</c:formatCode>
                <c:ptCount val="1"/>
                <c:pt idx="0">
                  <c:v>9.5</c:v>
                </c:pt>
              </c:numCache>
            </c:numRef>
          </c:val>
        </c:ser>
        <c:shape val="cone"/>
        <c:axId val="98916224"/>
        <c:axId val="98917760"/>
        <c:axId val="0"/>
      </c:bar3DChart>
      <c:catAx>
        <c:axId val="98916224"/>
        <c:scaling>
          <c:orientation val="minMax"/>
        </c:scaling>
        <c:axPos val="b"/>
        <c:tickLblPos val="nextTo"/>
        <c:txPr>
          <a:bodyPr/>
          <a:lstStyle/>
          <a:p>
            <a:pPr>
              <a:defRPr sz="1400">
                <a:solidFill>
                  <a:schemeClr val="bg1"/>
                </a:solidFill>
              </a:defRPr>
            </a:pPr>
            <a:endParaRPr lang="ru-RU"/>
          </a:p>
        </c:txPr>
        <c:crossAx val="98917760"/>
        <c:crosses val="autoZero"/>
        <c:auto val="1"/>
        <c:lblAlgn val="ctr"/>
        <c:lblOffset val="100"/>
      </c:catAx>
      <c:valAx>
        <c:axId val="98917760"/>
        <c:scaling>
          <c:orientation val="minMax"/>
        </c:scaling>
        <c:axPos val="l"/>
        <c:majorGridlines/>
        <c:numFmt formatCode="General" sourceLinked="1"/>
        <c:tickLblPos val="nextTo"/>
        <c:crossAx val="98916224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>
        <c:manualLayout>
          <c:layoutTarget val="inner"/>
          <c:xMode val="edge"/>
          <c:yMode val="edge"/>
          <c:x val="5.5197772717530812E-2"/>
          <c:y val="5.3741176434980845E-2"/>
          <c:w val="0.82658383211063202"/>
          <c:h val="0.65134613041889677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2013</c:v>
                </c:pt>
              </c:strCache>
            </c:strRef>
          </c:tx>
          <c:dLbls>
            <c:txPr>
              <a:bodyPr/>
              <a:lstStyle/>
              <a:p>
                <a:pPr>
                  <a:defRPr sz="1400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Объем расходов местного бюджета на физическую культуру и спорт в расчете на 1 жителя (рублей)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26.7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2014</c:v>
                </c:pt>
              </c:strCache>
            </c:strRef>
          </c:tx>
          <c:spPr>
            <a:solidFill>
              <a:srgbClr val="FF0000"/>
            </a:solidFill>
          </c:spPr>
          <c:dLbls>
            <c:txPr>
              <a:bodyPr/>
              <a:lstStyle/>
              <a:p>
                <a:pPr>
                  <a:defRPr sz="1400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Объем расходов местного бюджета на физическую культуру и спорт в расчете на 1 жителя (рублей)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27.2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2015</c:v>
                </c:pt>
              </c:strCache>
            </c:strRef>
          </c:tx>
          <c:dLbls>
            <c:txPr>
              <a:bodyPr/>
              <a:lstStyle/>
              <a:p>
                <a:pPr>
                  <a:defRPr sz="1400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Объем расходов местного бюджета на физическую культуру и спорт в расчете на 1 жителя (рублей)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28.9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2016</c:v>
                </c:pt>
              </c:strCache>
            </c:strRef>
          </c:tx>
          <c:spPr>
            <a:solidFill>
              <a:srgbClr val="00B050"/>
            </a:solidFill>
          </c:spPr>
          <c:dLbls>
            <c:txPr>
              <a:bodyPr/>
              <a:lstStyle/>
              <a:p>
                <a:pPr>
                  <a:defRPr sz="1400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Объем расходов местного бюджета на физическую культуру и спорт в расчете на 1 жителя (рублей)</c:v>
                </c:pt>
              </c:strCache>
            </c:strRef>
          </c:cat>
          <c:val>
            <c:numRef>
              <c:f>Лист1!$E$2</c:f>
              <c:numCache>
                <c:formatCode>General</c:formatCode>
                <c:ptCount val="1"/>
                <c:pt idx="0">
                  <c:v>28.9</c:v>
                </c:pt>
              </c:numCache>
            </c:numRef>
          </c:val>
        </c:ser>
        <c:shape val="pyramid"/>
        <c:axId val="81260544"/>
        <c:axId val="81262080"/>
        <c:axId val="0"/>
      </c:bar3DChart>
      <c:catAx>
        <c:axId val="81260544"/>
        <c:scaling>
          <c:orientation val="minMax"/>
        </c:scaling>
        <c:axPos val="b"/>
        <c:tickLblPos val="nextTo"/>
        <c:txPr>
          <a:bodyPr/>
          <a:lstStyle/>
          <a:p>
            <a:pPr>
              <a:defRPr sz="1400">
                <a:solidFill>
                  <a:schemeClr val="bg1"/>
                </a:solidFill>
              </a:defRPr>
            </a:pPr>
            <a:endParaRPr lang="ru-RU"/>
          </a:p>
        </c:txPr>
        <c:crossAx val="81262080"/>
        <c:crosses val="autoZero"/>
        <c:auto val="1"/>
        <c:lblAlgn val="ctr"/>
        <c:lblOffset val="100"/>
      </c:catAx>
      <c:valAx>
        <c:axId val="81262080"/>
        <c:scaling>
          <c:orientation val="minMax"/>
        </c:scaling>
        <c:axPos val="l"/>
        <c:majorGridlines/>
        <c:numFmt formatCode="General" sourceLinked="1"/>
        <c:tickLblPos val="nextTo"/>
        <c:crossAx val="81260544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Lbls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Val val="1"/>
          </c:dLbls>
          <c:cat>
            <c:strRef>
              <c:f>Лист1!$A$2:$A$4</c:f>
              <c:strCache>
                <c:ptCount val="3"/>
                <c:pt idx="0">
                  <c:v>2012 год (факт)</c:v>
                </c:pt>
                <c:pt idx="1">
                  <c:v>2013 год (первоначальный бюджет)</c:v>
                </c:pt>
                <c:pt idx="2">
                  <c:v>2014 год (проект)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538.6</c:v>
                </c:pt>
                <c:pt idx="1">
                  <c:v>393.8</c:v>
                </c:pt>
                <c:pt idx="2">
                  <c:v>685.6</c:v>
                </c:pt>
              </c:numCache>
            </c:numRef>
          </c:val>
        </c:ser>
        <c:shape val="cylinder"/>
        <c:axId val="81316096"/>
        <c:axId val="81317888"/>
        <c:axId val="0"/>
      </c:bar3DChart>
      <c:catAx>
        <c:axId val="81316096"/>
        <c:scaling>
          <c:orientation val="minMax"/>
        </c:scaling>
        <c:axPos val="b"/>
        <c:tickLblPos val="nextTo"/>
        <c:txPr>
          <a:bodyPr/>
          <a:lstStyle/>
          <a:p>
            <a:pPr>
              <a:defRPr sz="1200">
                <a:solidFill>
                  <a:schemeClr val="bg1"/>
                </a:solidFill>
              </a:defRPr>
            </a:pPr>
            <a:endParaRPr lang="ru-RU"/>
          </a:p>
        </c:txPr>
        <c:crossAx val="81317888"/>
        <c:crosses val="autoZero"/>
        <c:auto val="1"/>
        <c:lblAlgn val="ctr"/>
        <c:lblOffset val="100"/>
      </c:catAx>
      <c:valAx>
        <c:axId val="81317888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ru-RU"/>
          </a:p>
        </c:txPr>
        <c:crossAx val="81316096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8"/>
  <c:chart>
    <c:title>
      <c:tx>
        <c:rich>
          <a:bodyPr/>
          <a:lstStyle/>
          <a:p>
            <a:pPr>
              <a:defRPr sz="1400" b="0"/>
            </a:pPr>
            <a:r>
              <a:rPr lang="ru-RU" sz="1400" b="0" baseline="0" dirty="0" smtClean="0">
                <a:solidFill>
                  <a:schemeClr val="bg1"/>
                </a:solidFill>
              </a:rPr>
              <a:t>млрд. </a:t>
            </a:r>
            <a:r>
              <a:rPr lang="ru-RU" sz="1400" b="0" baseline="0" dirty="0">
                <a:solidFill>
                  <a:schemeClr val="bg1"/>
                </a:solidFill>
              </a:rPr>
              <a:t>рублей</a:t>
            </a:r>
          </a:p>
        </c:rich>
      </c:tx>
      <c:layout>
        <c:manualLayout>
          <c:xMode val="edge"/>
          <c:yMode val="edge"/>
          <c:x val="0.78759110040546731"/>
          <c:y val="0.87146363877851163"/>
        </c:manualLayout>
      </c:layout>
    </c:title>
    <c:view3D>
      <c:rAngAx val="1"/>
    </c:view3D>
    <c:plotArea>
      <c:layout>
        <c:manualLayout>
          <c:layoutTarget val="inner"/>
          <c:xMode val="edge"/>
          <c:yMode val="edge"/>
          <c:x val="9.1552777391420245E-2"/>
          <c:y val="2.9899651810262478E-2"/>
          <c:w val="0.90844722260858413"/>
          <c:h val="0.72944381835870808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млрд. рублей</c:v>
                </c:pt>
              </c:strCache>
            </c:strRef>
          </c:tx>
          <c:dLbls>
            <c:txPr>
              <a:bodyPr/>
              <a:lstStyle/>
              <a:p>
                <a:pPr>
                  <a:defRPr>
                    <a:solidFill>
                      <a:srgbClr val="FF0000"/>
                    </a:solidFill>
                  </a:defRPr>
                </a:pPr>
                <a:endParaRPr lang="ru-RU"/>
              </a:p>
            </c:txPr>
            <c:showVal val="1"/>
          </c:dLbls>
          <c:cat>
            <c:strRef>
              <c:f>Лист1!$A$2:$A$6</c:f>
              <c:strCache>
                <c:ptCount val="5"/>
                <c:pt idx="0">
                  <c:v>2012 год (факт)</c:v>
                </c:pt>
                <c:pt idx="1">
                  <c:v>2013 год (факт)</c:v>
                </c:pt>
                <c:pt idx="2">
                  <c:v>2014 год (проект)</c:v>
                </c:pt>
                <c:pt idx="3">
                  <c:v>2015 год (проект)</c:v>
                </c:pt>
                <c:pt idx="4">
                  <c:v>2016 год (проект)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2.8</c:v>
                </c:pt>
                <c:pt idx="1">
                  <c:v>2.2999999999999998</c:v>
                </c:pt>
                <c:pt idx="2" formatCode="0.0">
                  <c:v>3</c:v>
                </c:pt>
                <c:pt idx="3">
                  <c:v>2.8</c:v>
                </c:pt>
                <c:pt idx="4">
                  <c:v>2.7</c:v>
                </c:pt>
              </c:numCache>
            </c:numRef>
          </c:val>
        </c:ser>
        <c:shape val="cylinder"/>
        <c:axId val="82728064"/>
        <c:axId val="82729600"/>
        <c:axId val="0"/>
      </c:bar3DChart>
      <c:catAx>
        <c:axId val="82728064"/>
        <c:scaling>
          <c:orientation val="minMax"/>
        </c:scaling>
        <c:axPos val="b"/>
        <c:tickLblPos val="nextTo"/>
        <c:txPr>
          <a:bodyPr/>
          <a:lstStyle/>
          <a:p>
            <a:pPr>
              <a:defRPr sz="1200">
                <a:solidFill>
                  <a:schemeClr val="bg1"/>
                </a:solidFill>
              </a:defRPr>
            </a:pPr>
            <a:endParaRPr lang="ru-RU"/>
          </a:p>
        </c:txPr>
        <c:crossAx val="82729600"/>
        <c:crosses val="autoZero"/>
        <c:auto val="1"/>
        <c:lblAlgn val="ctr"/>
        <c:lblOffset val="100"/>
      </c:catAx>
      <c:valAx>
        <c:axId val="82729600"/>
        <c:scaling>
          <c:orientation val="minMax"/>
        </c:scaling>
        <c:axPos val="l"/>
        <c:majorGridlines/>
        <c:numFmt formatCode="General" sourceLinked="1"/>
        <c:tickLblPos val="nextTo"/>
        <c:crossAx val="82728064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3200">
                <a:latin typeface="Times New Roman" pitchFamily="18" charset="0"/>
                <a:cs typeface="Times New Roman" pitchFamily="18" charset="0"/>
              </a:defRPr>
            </a:pP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Удельный вес НДФЛ в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общем объеме</a:t>
            </a:r>
            <a:r>
              <a:rPr lang="ru-RU" sz="3200" baseline="0" dirty="0" smtClean="0">
                <a:latin typeface="Times New Roman" pitchFamily="18" charset="0"/>
                <a:cs typeface="Times New Roman" pitchFamily="18" charset="0"/>
              </a:rPr>
              <a:t> налоговых и неналоговых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доходов</a:t>
            </a:r>
            <a:r>
              <a:rPr lang="ru-RU" sz="3200" baseline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aseline="0" dirty="0">
                <a:latin typeface="Times New Roman" pitchFamily="18" charset="0"/>
                <a:cs typeface="Times New Roman" pitchFamily="18" charset="0"/>
              </a:rPr>
              <a:t>в 2014 году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c:rich>
      </c:tx>
      <c:layout/>
    </c:title>
    <c:view3D>
      <c:rotX val="40"/>
      <c:perspective val="0"/>
    </c:view3D>
    <c:plotArea>
      <c:layout>
        <c:manualLayout>
          <c:layoutTarget val="inner"/>
          <c:xMode val="edge"/>
          <c:yMode val="edge"/>
          <c:x val="7.5796870846106729E-2"/>
          <c:y val="0.14447823224413084"/>
          <c:w val="0.83238213944718098"/>
          <c:h val="0.80292802466031021"/>
        </c:manualLayout>
      </c:layout>
      <c:pie3DChart>
        <c:varyColors val="1"/>
        <c:ser>
          <c:idx val="0"/>
          <c:order val="0"/>
          <c:explosion val="43"/>
          <c:dPt>
            <c:idx val="1"/>
            <c:explosion val="0"/>
          </c:dPt>
          <c:dLbls>
            <c:dLbl>
              <c:idx val="0"/>
              <c:layout>
                <c:manualLayout>
                  <c:x val="-3.5584464985355085E-2"/>
                  <c:y val="5.4600994024683436E-2"/>
                </c:manualLayout>
              </c:layout>
              <c:tx>
                <c:rich>
                  <a:bodyPr/>
                  <a:lstStyle/>
                  <a:p>
                    <a:r>
                      <a:rPr lang="ru-RU" sz="2000"/>
                      <a:t>НДФЛ  73,9 %</a:t>
                    </a:r>
                  </a:p>
                </c:rich>
              </c:tx>
              <c:dLblPos val="bestFit"/>
            </c:dLbl>
            <c:dLbl>
              <c:idx val="1"/>
              <c:layout>
                <c:manualLayout>
                  <c:x val="-3.3797152167573431E-2"/>
                  <c:y val="4.8341709945831542E-2"/>
                </c:manualLayout>
              </c:layout>
              <c:tx>
                <c:rich>
                  <a:bodyPr/>
                  <a:lstStyle/>
                  <a:p>
                    <a:r>
                      <a:rPr lang="ru-RU" sz="2000" dirty="0"/>
                      <a:t>Иные источники </a:t>
                    </a:r>
                    <a:r>
                      <a:rPr lang="ru-RU" sz="2000" dirty="0" smtClean="0"/>
                      <a:t>26,1%</a:t>
                    </a:r>
                    <a:endParaRPr lang="ru-RU" sz="2000" dirty="0"/>
                  </a:p>
                </c:rich>
              </c:tx>
              <c:dLblPos val="bestFit"/>
            </c:dLbl>
            <c:dLbl>
              <c:idx val="2"/>
              <c:layout>
                <c:manualLayout>
                  <c:x val="-1.1279937039833501E-2"/>
                  <c:y val="0.17073368285966767"/>
                </c:manualLayout>
              </c:layout>
              <c:dLblPos val="bestFit"/>
              <c:showCatName val="1"/>
            </c:dLbl>
            <c:dLbl>
              <c:idx val="3"/>
              <c:layout>
                <c:manualLayout>
                  <c:x val="0.17807502380786491"/>
                  <c:y val="2.6264413577516436E-3"/>
                </c:manualLayout>
              </c:layout>
              <c:dLblPos val="bestFit"/>
              <c:showCatName val="1"/>
            </c:dLbl>
            <c:dLbl>
              <c:idx val="4"/>
              <c:layout>
                <c:manualLayout>
                  <c:x val="-0.12776167819205247"/>
                  <c:y val="0.11386484551838918"/>
                </c:manualLayout>
              </c:layout>
              <c:dLblPos val="bestFit"/>
              <c:showCatName val="1"/>
            </c:dLbl>
            <c:txPr>
              <a:bodyPr/>
              <a:lstStyle/>
              <a:p>
                <a:pPr>
                  <a:defRPr sz="2000" b="0" i="0" u="none" strike="noStrike" baseline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showCatName val="1"/>
          </c:dLbls>
          <c:cat>
            <c:strRef>
              <c:f>структ.!$A$2:$A$3</c:f>
              <c:strCache>
                <c:ptCount val="2"/>
                <c:pt idx="0">
                  <c:v>НДФЛ 87,8%</c:v>
                </c:pt>
                <c:pt idx="1">
                  <c:v>Иные источники 12,2%</c:v>
                </c:pt>
              </c:strCache>
            </c:strRef>
          </c:cat>
          <c:val>
            <c:numRef>
              <c:f>структ.!$C$2:$C$3</c:f>
              <c:numCache>
                <c:formatCode>0.0</c:formatCode>
                <c:ptCount val="2"/>
                <c:pt idx="0">
                  <c:v>73.911024791426797</c:v>
                </c:pt>
                <c:pt idx="1">
                  <c:v>26.088975208573189</c:v>
                </c:pt>
              </c:numCache>
            </c:numRef>
          </c:val>
        </c:ser>
        <c:dLbls>
          <c:showVal val="1"/>
        </c:dLbls>
      </c:pie3DChart>
      <c:spPr>
        <a:noFill/>
        <a:ln w="25400">
          <a:noFill/>
        </a:ln>
      </c:spPr>
    </c:plotArea>
    <c:plotVisOnly val="1"/>
    <c:dispBlanksAs val="zero"/>
  </c:chart>
  <c:txPr>
    <a:bodyPr/>
    <a:lstStyle/>
    <a:p>
      <a:pPr>
        <a:defRPr sz="10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otX val="30"/>
      <c:perspective val="0"/>
    </c:view3D>
    <c:plotArea>
      <c:layout>
        <c:manualLayout>
          <c:layoutTarget val="inner"/>
          <c:xMode val="edge"/>
          <c:yMode val="edge"/>
          <c:x val="8.4823643619890227E-2"/>
          <c:y val="9.8535987669846545E-2"/>
          <c:w val="0.83238213944718098"/>
          <c:h val="0.80292802466031021"/>
        </c:manualLayout>
      </c:layout>
      <c:pie3DChart>
        <c:varyColors val="1"/>
        <c:ser>
          <c:idx val="0"/>
          <c:order val="0"/>
          <c:explosion val="43"/>
          <c:dLbls>
            <c:dLbl>
              <c:idx val="0"/>
              <c:layout>
                <c:manualLayout>
                  <c:x val="-6.7565175188212839E-2"/>
                  <c:y val="7.7745042784260155E-3"/>
                </c:manualLayout>
              </c:layout>
              <c:dLblPos val="bestFit"/>
              <c:showCatName val="1"/>
            </c:dLbl>
            <c:dLbl>
              <c:idx val="1"/>
              <c:layout>
                <c:manualLayout>
                  <c:x val="1.4938357056812951E-2"/>
                  <c:y val="5.7188518873272313E-3"/>
                </c:manualLayout>
              </c:layout>
              <c:dLblPos val="bestFit"/>
              <c:showCatName val="1"/>
            </c:dLbl>
            <c:dLbl>
              <c:idx val="2"/>
              <c:layout>
                <c:manualLayout>
                  <c:x val="-6.0331520025418703E-3"/>
                  <c:y val="1.8546375836269412E-2"/>
                </c:manualLayout>
              </c:layout>
              <c:dLblPos val="bestFit"/>
              <c:showCatName val="1"/>
            </c:dLbl>
            <c:dLbl>
              <c:idx val="3"/>
              <c:layout>
                <c:manualLayout>
                  <c:x val="1.1176502798068241E-2"/>
                  <c:y val="-6.2034960861679488E-3"/>
                </c:manualLayout>
              </c:layout>
              <c:dLblPos val="bestFit"/>
              <c:showCatName val="1"/>
            </c:dLbl>
            <c:dLbl>
              <c:idx val="4"/>
              <c:layout>
                <c:manualLayout>
                  <c:x val="-2.0204936135417007E-2"/>
                  <c:y val="-3.8689865753535886E-3"/>
                </c:manualLayout>
              </c:layout>
              <c:dLblPos val="bestFit"/>
              <c:showCatName val="1"/>
            </c:dLbl>
            <c:dLbl>
              <c:idx val="5"/>
              <c:layout>
                <c:manualLayout>
                  <c:x val="-2.0933365172378999E-2"/>
                  <c:y val="5.5374671930203637E-2"/>
                </c:manualLayout>
              </c:layout>
              <c:dLblPos val="bestFit"/>
              <c:showCatName val="1"/>
            </c:dLbl>
            <c:dLbl>
              <c:idx val="6"/>
              <c:layout>
                <c:manualLayout>
                  <c:x val="-2.6035927424413472E-3"/>
                  <c:y val="0"/>
                </c:manualLayout>
              </c:layout>
              <c:dLblPos val="bestFit"/>
              <c:showCatName val="1"/>
            </c:dLbl>
            <c:dLbl>
              <c:idx val="7"/>
              <c:layout>
                <c:manualLayout>
                  <c:x val="4.767380413465204E-2"/>
                  <c:y val="-2.5070021552313505E-2"/>
                </c:manualLayout>
              </c:layout>
              <c:dLblPos val="bestFit"/>
              <c:showCatName val="1"/>
            </c:dLbl>
            <c:dLbl>
              <c:idx val="8"/>
              <c:layout>
                <c:manualLayout>
                  <c:x val="8.5303662494205063E-4"/>
                  <c:y val="6.6603628188860495E-2"/>
                </c:manualLayout>
              </c:layout>
              <c:dLblPos val="bestFit"/>
              <c:showCatName val="1"/>
            </c:dLbl>
            <c:dLbl>
              <c:idx val="9"/>
              <c:layout>
                <c:manualLayout>
                  <c:x val="-2.1098857774906082E-2"/>
                  <c:y val="9.0518155429247047E-3"/>
                </c:manualLayout>
              </c:layout>
              <c:dLblPos val="bestFit"/>
              <c:showCatName val="1"/>
            </c:dLbl>
            <c:dLbl>
              <c:idx val="10"/>
              <c:layout>
                <c:manualLayout>
                  <c:x val="6.7913659610351423E-2"/>
                  <c:y val="-4.0984976215721433E-2"/>
                </c:manualLayout>
              </c:layout>
              <c:dLblPos val="bestFit"/>
              <c:showCatName val="1"/>
            </c:dLbl>
            <c:txPr>
              <a:bodyPr/>
              <a:lstStyle/>
              <a:p>
                <a:pPr>
                  <a:defRPr sz="1600" b="0" i="0" u="none" strike="noStrike" baseline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showCatName val="1"/>
          </c:dLbls>
          <c:cat>
            <c:strRef>
              <c:f>'структ. (2)'!$A$2:$A$9</c:f>
              <c:strCache>
                <c:ptCount val="8"/>
                <c:pt idx="0">
                  <c:v>Налог на прибыль 5,7%</c:v>
                </c:pt>
                <c:pt idx="1">
                  <c:v>Акцизы 12,2%</c:v>
                </c:pt>
                <c:pt idx="2">
                  <c:v>Налоги на совокупный доход 38,3%</c:v>
                </c:pt>
                <c:pt idx="3">
                  <c:v>Государственная пошлина 5,3 %</c:v>
                </c:pt>
                <c:pt idx="4">
                  <c:v>Доходы от использования имущества 24,6%</c:v>
                </c:pt>
                <c:pt idx="5">
                  <c:v>Плата за негативное воздействие 4,2%</c:v>
                </c:pt>
                <c:pt idx="6">
                  <c:v>Доходы от продажи активов 3,6%</c:v>
                </c:pt>
                <c:pt idx="7">
                  <c:v>Штрафы 6,1%</c:v>
                </c:pt>
              </c:strCache>
            </c:strRef>
          </c:cat>
          <c:val>
            <c:numRef>
              <c:f>'структ. (2)'!$C$2:$C$9</c:f>
              <c:numCache>
                <c:formatCode>0.0</c:formatCode>
                <c:ptCount val="8"/>
                <c:pt idx="0">
                  <c:v>5.7335739014347133</c:v>
                </c:pt>
                <c:pt idx="1">
                  <c:v>12.155758624540622</c:v>
                </c:pt>
                <c:pt idx="2">
                  <c:v>38.301453961638018</c:v>
                </c:pt>
                <c:pt idx="3">
                  <c:v>5.2527450685076067</c:v>
                </c:pt>
                <c:pt idx="4">
                  <c:v>24.596653972293687</c:v>
                </c:pt>
                <c:pt idx="5">
                  <c:v>4.2331994225546135</c:v>
                </c:pt>
                <c:pt idx="6">
                  <c:v>3.5859810680691022</c:v>
                </c:pt>
                <c:pt idx="7">
                  <c:v>6.1406339809615194</c:v>
                </c:pt>
              </c:numCache>
            </c:numRef>
          </c:val>
        </c:ser>
        <c:dLbls>
          <c:showVal val="1"/>
        </c:dLbls>
      </c:pie3DChart>
      <c:spPr>
        <a:noFill/>
        <a:ln w="25400">
          <a:noFill/>
        </a:ln>
      </c:spPr>
    </c:plotArea>
    <c:plotVisOnly val="1"/>
    <c:dispBlanksAs val="zero"/>
  </c:chart>
  <c:txPr>
    <a:bodyPr/>
    <a:lstStyle/>
    <a:p>
      <a:pPr>
        <a:defRPr sz="10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rotY val="330"/>
      <c:perspective val="1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5"/>
          <c:dPt>
            <c:idx val="0"/>
            <c:spPr>
              <a:solidFill>
                <a:srgbClr val="00FF00"/>
              </a:solidFill>
            </c:spPr>
          </c:dPt>
          <c:dPt>
            <c:idx val="1"/>
            <c:spPr>
              <a:solidFill>
                <a:srgbClr val="FF66FF"/>
              </a:solidFill>
            </c:spPr>
          </c:dPt>
          <c:dPt>
            <c:idx val="2"/>
            <c:spPr>
              <a:solidFill>
                <a:srgbClr val="00B0F0"/>
              </a:solidFill>
            </c:spPr>
          </c:dPt>
          <c:dPt>
            <c:idx val="3"/>
            <c:explosion val="26"/>
            <c:spPr>
              <a:solidFill>
                <a:srgbClr val="FFFF00"/>
              </a:solidFill>
            </c:spPr>
          </c:dPt>
          <c:cat>
            <c:strRef>
              <c:f>Лист1!$A$2:$A$6</c:f>
              <c:strCache>
                <c:ptCount val="5"/>
                <c:pt idx="0">
                  <c:v>Собственные доходы 12,6%</c:v>
                </c:pt>
                <c:pt idx="1">
                  <c:v>Дотация 7,4%</c:v>
                </c:pt>
                <c:pt idx="2">
                  <c:v>Субсидии 25,9%</c:v>
                </c:pt>
                <c:pt idx="3">
                  <c:v>Субвенции 50,5%</c:v>
                </c:pt>
                <c:pt idx="4">
                  <c:v>Иные трансферты 3,5%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12.6</c:v>
                </c:pt>
                <c:pt idx="1">
                  <c:v>7.4</c:v>
                </c:pt>
                <c:pt idx="2">
                  <c:v>25.9</c:v>
                </c:pt>
                <c:pt idx="3">
                  <c:v>50.5</c:v>
                </c:pt>
                <c:pt idx="4">
                  <c:v>3.5</c:v>
                </c:pt>
              </c:numCache>
            </c:numRef>
          </c:val>
        </c:ser>
      </c:pie3DChart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8"/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млн. рублей</a:t>
            </a:r>
          </a:p>
        </c:rich>
      </c:tx>
      <c:layout>
        <c:manualLayout>
          <c:xMode val="edge"/>
          <c:yMode val="edge"/>
          <c:x val="0.77720679012345684"/>
          <c:y val="5.3944706675657261E-2"/>
        </c:manualLayout>
      </c:layout>
      <c:overlay val="1"/>
    </c:title>
    <c:view3D>
      <c:depthPercent val="100"/>
      <c:rAngAx val="1"/>
    </c:view3D>
    <c:floor>
      <c:spPr>
        <a:solidFill>
          <a:schemeClr val="accent6">
            <a:lumMod val="50000"/>
          </a:schemeClr>
        </a:solidFill>
      </c:spPr>
    </c:floor>
    <c:plotArea>
      <c:layout/>
      <c:bar3DChart>
        <c:barDir val="col"/>
        <c:grouping val="clustered"/>
        <c:ser>
          <c:idx val="0"/>
          <c:order val="0"/>
          <c:dLbls>
            <c:txPr>
              <a:bodyPr/>
              <a:lstStyle/>
              <a:p>
                <a:pPr>
                  <a:defRPr sz="2000" b="0" i="0" u="none" strike="noStrike" baseline="0">
                    <a:solidFill>
                      <a:srgbClr val="00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showVal val="1"/>
          </c:dLbls>
          <c:cat>
            <c:strRef>
              <c:f>безвозм.!$A$3:$A$6</c:f>
              <c:strCache>
                <c:ptCount val="4"/>
                <c:pt idx="0">
                  <c:v>2013 год</c:v>
                </c:pt>
                <c:pt idx="1">
                  <c:v>2014 год</c:v>
                </c:pt>
                <c:pt idx="2">
                  <c:v>2015 год</c:v>
                </c:pt>
                <c:pt idx="3">
                  <c:v>2016 год</c:v>
                </c:pt>
              </c:strCache>
            </c:strRef>
          </c:cat>
          <c:val>
            <c:numRef>
              <c:f>безвозм.!$B$3:$B$6</c:f>
              <c:numCache>
                <c:formatCode>0.0</c:formatCode>
                <c:ptCount val="4"/>
                <c:pt idx="0" formatCode="General">
                  <c:v>2244.6999999999998</c:v>
                </c:pt>
                <c:pt idx="1">
                  <c:v>2597</c:v>
                </c:pt>
                <c:pt idx="2" formatCode="General">
                  <c:v>2406.6</c:v>
                </c:pt>
                <c:pt idx="3" formatCode="General">
                  <c:v>2280.3000000000002</c:v>
                </c:pt>
              </c:numCache>
            </c:numRef>
          </c:val>
        </c:ser>
        <c:dLbls>
          <c:showVal val="1"/>
        </c:dLbls>
        <c:shape val="box"/>
        <c:axId val="66726528"/>
        <c:axId val="66736512"/>
        <c:axId val="0"/>
      </c:bar3DChart>
      <c:catAx>
        <c:axId val="66726528"/>
        <c:scaling>
          <c:orientation val="minMax"/>
        </c:scaling>
        <c:axPos val="b"/>
        <c:numFmt formatCode="General" sourceLinked="1"/>
        <c:tickLblPos val="nextTo"/>
        <c:txPr>
          <a:bodyPr rot="0" vert="horz"/>
          <a:lstStyle/>
          <a:p>
            <a:pPr>
              <a:defRPr sz="14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66736512"/>
        <c:crosses val="autoZero"/>
        <c:auto val="1"/>
        <c:lblAlgn val="ctr"/>
        <c:lblOffset val="100"/>
      </c:catAx>
      <c:valAx>
        <c:axId val="66736512"/>
        <c:scaling>
          <c:orientation val="minMax"/>
        </c:scaling>
        <c:axPos val="l"/>
        <c:numFmt formatCode="General" sourceLinked="1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66726528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</c:chart>
  <c:spPr>
    <a:ln>
      <a:noFill/>
    </a:ln>
  </c:spPr>
  <c:txPr>
    <a:bodyPr/>
    <a:lstStyle/>
    <a:p>
      <a:pPr>
        <a:defRPr sz="10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AngAx val="1"/>
    </c:view3D>
    <c:plotArea>
      <c:layout>
        <c:manualLayout>
          <c:layoutTarget val="inner"/>
          <c:xMode val="edge"/>
          <c:yMode val="edge"/>
          <c:x val="9.8685598327987373E-2"/>
          <c:y val="4.365464768690832E-2"/>
          <c:w val="0.85347489549917765"/>
          <c:h val="0.82512952570072351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Pt>
            <c:idx val="0"/>
            <c:spPr>
              <a:solidFill>
                <a:srgbClr val="CC3300"/>
              </a:solidFill>
            </c:spPr>
          </c:dPt>
          <c:dPt>
            <c:idx val="1"/>
            <c:spPr>
              <a:solidFill>
                <a:srgbClr val="00FF00"/>
              </a:solidFill>
            </c:spPr>
          </c:dPt>
          <c:dPt>
            <c:idx val="2"/>
            <c:spPr>
              <a:solidFill>
                <a:srgbClr val="00B0F0"/>
              </a:solidFill>
            </c:spPr>
          </c:dPt>
          <c:dPt>
            <c:idx val="3"/>
            <c:spPr>
              <a:solidFill>
                <a:srgbClr val="FF66FF"/>
              </a:solidFill>
            </c:spPr>
          </c:dPt>
          <c:dLbls>
            <c:dLbl>
              <c:idx val="0"/>
              <c:layout>
                <c:manualLayout>
                  <c:x val="-4.6296296296296511E-3"/>
                  <c:y val="-5.1247471341874566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 </a:t>
                    </a:r>
                    <a:r>
                      <a:rPr lang="en-US" dirty="0" smtClean="0"/>
                      <a:t>2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332,7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layout>
                <c:manualLayout>
                  <c:x val="9.2592592592593247E-3"/>
                  <c:y val="-3.8834029765160011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 </a:t>
                    </a:r>
                    <a:r>
                      <a:rPr lang="en-US" dirty="0" smtClean="0"/>
                      <a:t>2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 </a:t>
                    </a:r>
                    <a:r>
                      <a:rPr lang="en-US" dirty="0"/>
                      <a:t>990,50</a:t>
                    </a:r>
                  </a:p>
                </c:rich>
              </c:tx>
              <c:showVal val="1"/>
            </c:dLbl>
            <c:dLbl>
              <c:idx val="2"/>
              <c:layout>
                <c:manualLayout>
                  <c:x val="1.3888888888888954E-2"/>
                  <c:y val="-4.5853000674308864E-2"/>
                </c:manualLayout>
              </c:layout>
              <c:showVal val="1"/>
            </c:dLbl>
            <c:dLbl>
              <c:idx val="3"/>
              <c:layout>
                <c:manualLayout>
                  <c:x val="2.0061728395061731E-2"/>
                  <c:y val="-4.8550236008091822E-2"/>
                </c:manualLayout>
              </c:layout>
              <c:showVal val="1"/>
            </c:dLbl>
            <c:txPr>
              <a:bodyPr/>
              <a:lstStyle/>
              <a:p>
                <a:pPr>
                  <a:defRPr baseline="0">
                    <a:solidFill>
                      <a:srgbClr val="FFFF00"/>
                    </a:solidFill>
                  </a:defRPr>
                </a:pPr>
                <a:endParaRPr lang="ru-RU"/>
              </a:p>
            </c:txPr>
            <c:showVal val="1"/>
          </c:dLbls>
          <c:cat>
            <c:strRef>
              <c:f>Лист1!$A$2:$A$5</c:f>
              <c:strCache>
                <c:ptCount val="4"/>
                <c:pt idx="0">
                  <c:v>2013 год</c:v>
                </c:pt>
                <c:pt idx="1">
                  <c:v>2014 год</c:v>
                </c:pt>
                <c:pt idx="2">
                  <c:v>2015 год</c:v>
                </c:pt>
                <c:pt idx="3">
                  <c:v>2016 год</c:v>
                </c:pt>
              </c:strCache>
            </c:strRef>
          </c:cat>
          <c:val>
            <c:numRef>
              <c:f>Лист1!$B$2:$B$5</c:f>
              <c:numCache>
                <c:formatCode>#,##0.00</c:formatCode>
                <c:ptCount val="4"/>
                <c:pt idx="0">
                  <c:v>2332.6999999999998</c:v>
                </c:pt>
                <c:pt idx="1">
                  <c:v>2990.5</c:v>
                </c:pt>
                <c:pt idx="2">
                  <c:v>2797.3</c:v>
                </c:pt>
                <c:pt idx="3">
                  <c:v>2714.7</c:v>
                </c:pt>
              </c:numCache>
            </c:numRef>
          </c:val>
        </c:ser>
        <c:shape val="box"/>
        <c:axId val="97382400"/>
        <c:axId val="97383936"/>
        <c:axId val="0"/>
      </c:bar3DChart>
      <c:catAx>
        <c:axId val="97382400"/>
        <c:scaling>
          <c:orientation val="minMax"/>
        </c:scaling>
        <c:axPos val="b"/>
        <c:tickLblPos val="nextTo"/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ru-RU"/>
          </a:p>
        </c:txPr>
        <c:crossAx val="97383936"/>
        <c:crosses val="autoZero"/>
        <c:auto val="1"/>
        <c:lblAlgn val="ctr"/>
        <c:lblOffset val="100"/>
      </c:catAx>
      <c:valAx>
        <c:axId val="97383936"/>
        <c:scaling>
          <c:orientation val="minMax"/>
        </c:scaling>
        <c:axPos val="l"/>
        <c:majorGridlines/>
        <c:numFmt formatCode="#,##0.00" sourceLinked="1"/>
        <c:tickLblPos val="nextTo"/>
        <c:txPr>
          <a:bodyPr/>
          <a:lstStyle/>
          <a:p>
            <a:pPr>
              <a:defRPr baseline="0">
                <a:solidFill>
                  <a:schemeClr val="bg1"/>
                </a:solidFill>
              </a:defRPr>
            </a:pPr>
            <a:endParaRPr lang="ru-RU"/>
          </a:p>
        </c:txPr>
        <c:crossAx val="97382400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5"/>
  <c:chart>
    <c:autoTitleDeleted val="1"/>
    <c:view3D>
      <c:rotX val="30"/>
      <c:perspective val="30"/>
    </c:view3D>
    <c:plotArea>
      <c:layout>
        <c:manualLayout>
          <c:layoutTarget val="inner"/>
          <c:xMode val="edge"/>
          <c:yMode val="edge"/>
          <c:x val="1.6090072831697697E-2"/>
          <c:y val="1.4611769876513287E-2"/>
          <c:w val="0.61141565378943763"/>
          <c:h val="0.931012120098777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5"/>
          <c:dPt>
            <c:idx val="0"/>
            <c:spPr>
              <a:solidFill>
                <a:srgbClr val="00B050"/>
              </a:solidFill>
            </c:spPr>
          </c:dPt>
          <c:dPt>
            <c:idx val="2"/>
            <c:spPr>
              <a:solidFill>
                <a:srgbClr val="FF9900"/>
              </a:solidFill>
            </c:spPr>
          </c:dPt>
          <c:dPt>
            <c:idx val="3"/>
            <c:spPr>
              <a:solidFill>
                <a:srgbClr val="FFFF00"/>
              </a:solidFill>
            </c:spPr>
          </c:dPt>
          <c:dPt>
            <c:idx val="4"/>
            <c:spPr>
              <a:solidFill>
                <a:srgbClr val="00B0F0"/>
              </a:solidFill>
            </c:spPr>
          </c:dPt>
          <c:dPt>
            <c:idx val="5"/>
            <c:spPr>
              <a:solidFill>
                <a:srgbClr val="FF0000"/>
              </a:solidFill>
            </c:spPr>
          </c:dPt>
          <c:dPt>
            <c:idx val="6"/>
            <c:spPr>
              <a:solidFill>
                <a:schemeClr val="tx1"/>
              </a:solidFill>
            </c:spPr>
          </c:dPt>
          <c:dPt>
            <c:idx val="8"/>
            <c:spPr>
              <a:solidFill>
                <a:srgbClr val="99FF33"/>
              </a:solidFill>
            </c:spPr>
          </c:dPt>
          <c:dLbls>
            <c:dLbl>
              <c:idx val="1"/>
              <c:tx>
                <c:rich>
                  <a:bodyPr/>
                  <a:lstStyle/>
                  <a:p>
                    <a:r>
                      <a:rPr lang="en-US" sz="900" baseline="0">
                        <a:solidFill>
                          <a:schemeClr val="bg1"/>
                        </a:solidFill>
                      </a:rPr>
                      <a:t>9 949,1; </a:t>
                    </a:r>
                    <a:r>
                      <a:rPr lang="en-US" sz="900" baseline="0" smtClean="0">
                        <a:solidFill>
                          <a:schemeClr val="bg1"/>
                        </a:solidFill>
                      </a:rPr>
                      <a:t>0</a:t>
                    </a:r>
                    <a:r>
                      <a:rPr lang="ru-RU" sz="900" baseline="0" smtClean="0">
                        <a:solidFill>
                          <a:schemeClr val="bg1"/>
                        </a:solidFill>
                      </a:rPr>
                      <a:t>,33</a:t>
                    </a:r>
                    <a:r>
                      <a:rPr lang="en-US" sz="900" baseline="0" smtClean="0">
                        <a:solidFill>
                          <a:schemeClr val="bg1"/>
                        </a:solidFill>
                      </a:rPr>
                      <a:t>%</a:t>
                    </a:r>
                    <a:endParaRPr lang="en-US" sz="900" baseline="0">
                      <a:solidFill>
                        <a:schemeClr val="bg1"/>
                      </a:solidFill>
                    </a:endParaRPr>
                  </a:p>
                </c:rich>
              </c:tx>
              <c:showVal val="1"/>
              <c:showPercent val="1"/>
            </c:dLbl>
            <c:dLbl>
              <c:idx val="3"/>
              <c:layout>
                <c:manualLayout>
                  <c:x val="-0.10959262393757559"/>
                  <c:y val="-2.6254205677727502E-2"/>
                </c:manualLayout>
              </c:layout>
              <c:showVal val="1"/>
              <c:showPercent val="1"/>
            </c:dLbl>
            <c:dLbl>
              <c:idx val="4"/>
              <c:layout>
                <c:manualLayout>
                  <c:x val="-0.10990706603777481"/>
                  <c:y val="-6.568661703778432E-2"/>
                </c:manualLayout>
              </c:layout>
              <c:tx>
                <c:rich>
                  <a:bodyPr/>
                  <a:lstStyle/>
                  <a:p>
                    <a:r>
                      <a:rPr lang="en-US" sz="900" baseline="0">
                        <a:solidFill>
                          <a:schemeClr val="bg1"/>
                        </a:solidFill>
                      </a:rPr>
                      <a:t>90,3; </a:t>
                    </a:r>
                    <a:r>
                      <a:rPr lang="en-US" sz="900" baseline="0" smtClean="0">
                        <a:solidFill>
                          <a:schemeClr val="bg1"/>
                        </a:solidFill>
                      </a:rPr>
                      <a:t>0</a:t>
                    </a:r>
                    <a:r>
                      <a:rPr lang="ru-RU" sz="900" baseline="0" smtClean="0">
                        <a:solidFill>
                          <a:schemeClr val="bg1"/>
                        </a:solidFill>
                      </a:rPr>
                      <a:t>,003</a:t>
                    </a:r>
                    <a:r>
                      <a:rPr lang="en-US" sz="900" baseline="0" smtClean="0">
                        <a:solidFill>
                          <a:schemeClr val="bg1"/>
                        </a:solidFill>
                      </a:rPr>
                      <a:t>%</a:t>
                    </a:r>
                    <a:endParaRPr lang="en-US" sz="900" baseline="0">
                      <a:solidFill>
                        <a:schemeClr val="bg1"/>
                      </a:solidFill>
                    </a:endParaRPr>
                  </a:p>
                </c:rich>
              </c:tx>
              <c:showVal val="1"/>
              <c:showPercent val="1"/>
            </c:dLbl>
            <c:dLbl>
              <c:idx val="6"/>
              <c:layout>
                <c:manualLayout>
                  <c:x val="8.0881094187370564E-2"/>
                  <c:y val="0.10200127555765444"/>
                </c:manualLayout>
              </c:layout>
              <c:showVal val="1"/>
              <c:showPercent val="1"/>
            </c:dLbl>
            <c:dLbl>
              <c:idx val="8"/>
              <c:layout>
                <c:manualLayout>
                  <c:x val="7.46880592089713E-2"/>
                  <c:y val="6.6462268076504308E-2"/>
                </c:manualLayout>
              </c:layout>
              <c:showVal val="1"/>
              <c:showPercent val="1"/>
            </c:dLbl>
            <c:dLbl>
              <c:idx val="9"/>
              <c:tx>
                <c:rich>
                  <a:bodyPr/>
                  <a:lstStyle/>
                  <a:p>
                    <a:r>
                      <a:rPr lang="en-US" sz="900" baseline="0">
                        <a:solidFill>
                          <a:schemeClr val="bg1"/>
                        </a:solidFill>
                      </a:rPr>
                      <a:t>2 685,4; </a:t>
                    </a:r>
                    <a:r>
                      <a:rPr lang="en-US" sz="900" baseline="0" smtClean="0">
                        <a:solidFill>
                          <a:schemeClr val="bg1"/>
                        </a:solidFill>
                      </a:rPr>
                      <a:t>0</a:t>
                    </a:r>
                    <a:r>
                      <a:rPr lang="ru-RU" sz="900" baseline="0" smtClean="0">
                        <a:solidFill>
                          <a:schemeClr val="bg1"/>
                        </a:solidFill>
                      </a:rPr>
                      <a:t>,09</a:t>
                    </a:r>
                    <a:r>
                      <a:rPr lang="en-US" sz="900" baseline="0" smtClean="0">
                        <a:solidFill>
                          <a:schemeClr val="bg1"/>
                        </a:solidFill>
                      </a:rPr>
                      <a:t>%</a:t>
                    </a:r>
                    <a:endParaRPr lang="en-US" sz="900" baseline="0">
                      <a:solidFill>
                        <a:schemeClr val="bg1"/>
                      </a:solidFill>
                    </a:endParaRPr>
                  </a:p>
                </c:rich>
              </c:tx>
              <c:showVal val="1"/>
              <c:showPercent val="1"/>
            </c:dLbl>
            <c:dLbl>
              <c:idx val="10"/>
              <c:tx>
                <c:rich>
                  <a:bodyPr/>
                  <a:lstStyle/>
                  <a:p>
                    <a:r>
                      <a:rPr lang="en-US" sz="900" baseline="0">
                        <a:solidFill>
                          <a:schemeClr val="bg1"/>
                        </a:solidFill>
                      </a:rPr>
                      <a:t>88,2; </a:t>
                    </a:r>
                    <a:r>
                      <a:rPr lang="en-US" sz="900" baseline="0" smtClean="0">
                        <a:solidFill>
                          <a:schemeClr val="bg1"/>
                        </a:solidFill>
                      </a:rPr>
                      <a:t>0</a:t>
                    </a:r>
                    <a:r>
                      <a:rPr lang="ru-RU" sz="900" baseline="0" smtClean="0">
                        <a:solidFill>
                          <a:schemeClr val="bg1"/>
                        </a:solidFill>
                      </a:rPr>
                      <a:t>,003</a:t>
                    </a:r>
                    <a:r>
                      <a:rPr lang="en-US" sz="900" baseline="0" smtClean="0">
                        <a:solidFill>
                          <a:schemeClr val="bg1"/>
                        </a:solidFill>
                      </a:rPr>
                      <a:t>%</a:t>
                    </a:r>
                    <a:endParaRPr lang="en-US" sz="900" baseline="0">
                      <a:solidFill>
                        <a:schemeClr val="bg1"/>
                      </a:solidFill>
                    </a:endParaRPr>
                  </a:p>
                </c:rich>
              </c:tx>
              <c:showVal val="1"/>
              <c:showPercent val="1"/>
            </c:dLbl>
            <c:txPr>
              <a:bodyPr/>
              <a:lstStyle/>
              <a:p>
                <a:pPr>
                  <a:defRPr sz="900" baseline="0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Val val="1"/>
            <c:showPercent val="1"/>
            <c:showLeaderLines val="1"/>
          </c:dLbls>
          <c:cat>
            <c:strRef>
              <c:f>Лист1!$A$2:$A$13</c:f>
              <c:strCache>
                <c:ptCount val="12"/>
                <c:pt idx="0">
                  <c:v>Общегосударственные вопросы 121076,4</c:v>
                </c:pt>
                <c:pt idx="1">
                  <c:v>Национальная безопасность и правоохранительная деятельность 9949,1</c:v>
                </c:pt>
                <c:pt idx="2">
                  <c:v>Национальная экономика 142581,5</c:v>
                </c:pt>
                <c:pt idx="3">
                  <c:v>Жилищно-коммунальное хозяйство 516993,5</c:v>
                </c:pt>
                <c:pt idx="4">
                  <c:v>Охрана окружающей среды 90,3</c:v>
                </c:pt>
                <c:pt idx="5">
                  <c:v>Образование 1100793,5</c:v>
                </c:pt>
                <c:pt idx="6">
                  <c:v>Культура, кинематография 116411,7</c:v>
                </c:pt>
                <c:pt idx="7">
                  <c:v>Здравоохранение 31409,3</c:v>
                </c:pt>
                <c:pt idx="8">
                  <c:v>Социальная политика 883093,2</c:v>
                </c:pt>
                <c:pt idx="9">
                  <c:v>Физическая культура и спорт 2685,4</c:v>
                </c:pt>
                <c:pt idx="10">
                  <c:v>Средства массовой информации 88,2</c:v>
                </c:pt>
                <c:pt idx="11">
                  <c:v>Межбюджетные трансферты общего характера бюджетам субъектов Российской федерации и муниципальных образований  65307,4</c:v>
                </c:pt>
              </c:strCache>
            </c:strRef>
          </c:cat>
          <c:val>
            <c:numRef>
              <c:f>Лист1!$B$2:$B$13</c:f>
              <c:numCache>
                <c:formatCode>#,##0.0</c:formatCode>
                <c:ptCount val="12"/>
                <c:pt idx="0">
                  <c:v>121076.4</c:v>
                </c:pt>
                <c:pt idx="1">
                  <c:v>9949.1</c:v>
                </c:pt>
                <c:pt idx="2">
                  <c:v>142581.5</c:v>
                </c:pt>
                <c:pt idx="3">
                  <c:v>516993.5</c:v>
                </c:pt>
                <c:pt idx="4">
                  <c:v>90.3</c:v>
                </c:pt>
                <c:pt idx="5">
                  <c:v>1100793.5</c:v>
                </c:pt>
                <c:pt idx="6">
                  <c:v>116411.7</c:v>
                </c:pt>
                <c:pt idx="7">
                  <c:v>31409.3</c:v>
                </c:pt>
                <c:pt idx="8">
                  <c:v>883093.2</c:v>
                </c:pt>
                <c:pt idx="9">
                  <c:v>2685.4</c:v>
                </c:pt>
                <c:pt idx="10">
                  <c:v>88.2</c:v>
                </c:pt>
                <c:pt idx="11">
                  <c:v>65307.4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62963482262964821"/>
          <c:y val="4.2309127523934002E-2"/>
          <c:w val="0.34491745450256306"/>
          <c:h val="0.90337516543706287"/>
        </c:manualLayout>
      </c:layout>
      <c:txPr>
        <a:bodyPr/>
        <a:lstStyle/>
        <a:p>
          <a:pPr>
            <a:defRPr sz="900" baseline="0">
              <a:solidFill>
                <a:srgbClr val="FFFF00"/>
              </a:solidFill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endParaRPr lang="ru-RU" dirty="0" smtClean="0"/>
          </a:p>
          <a:p>
            <a:pPr>
              <a:defRPr/>
            </a:pPr>
            <a:endParaRPr lang="ru-RU" dirty="0" smtClean="0"/>
          </a:p>
          <a:p>
            <a:pPr>
              <a:defRPr/>
            </a:pPr>
            <a:endParaRPr lang="en-US" dirty="0"/>
          </a:p>
        </c:rich>
      </c:tx>
    </c:title>
    <c:view3D>
      <c:rAngAx val="1"/>
    </c:view3D>
    <c:plotArea>
      <c:layout>
        <c:manualLayout>
          <c:layoutTarget val="inner"/>
          <c:xMode val="edge"/>
          <c:yMode val="edge"/>
          <c:x val="0.29886969436163546"/>
          <c:y val="0.15974374049292264"/>
          <c:w val="0.37828471157936322"/>
          <c:h val="0.59763393898672046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2013</c:v>
                </c:pt>
              </c:strCache>
            </c:strRef>
          </c:tx>
          <c:dPt>
            <c:idx val="0"/>
            <c:spPr>
              <a:solidFill>
                <a:srgbClr val="00FF00"/>
              </a:solidFill>
            </c:spPr>
          </c:dPt>
          <c:dPt>
            <c:idx val="1"/>
            <c:spPr>
              <a:solidFill>
                <a:srgbClr val="00FF00"/>
              </a:solidFill>
            </c:spPr>
          </c:dPt>
          <c:dPt>
            <c:idx val="2"/>
            <c:spPr>
              <a:solidFill>
                <a:srgbClr val="00FF00"/>
              </a:solidFill>
            </c:spPr>
          </c:dPt>
          <c:dPt>
            <c:idx val="3"/>
            <c:spPr>
              <a:solidFill>
                <a:srgbClr val="00FF00"/>
              </a:solidFill>
            </c:spPr>
          </c:dPt>
          <c:dLbls>
            <c:txPr>
              <a:bodyPr/>
              <a:lstStyle/>
              <a:p>
                <a:pPr>
                  <a:defRPr baseline="0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Val val="1"/>
          </c:dLbls>
          <c:cat>
            <c:strRef>
              <c:f>Лист1!$A$2:$A$5</c:f>
              <c:strCache>
                <c:ptCount val="4"/>
                <c:pt idx="0">
                  <c:v>2013 год</c:v>
                </c:pt>
                <c:pt idx="1">
                  <c:v>2014 год</c:v>
                </c:pt>
                <c:pt idx="2">
                  <c:v>2015 год</c:v>
                </c:pt>
                <c:pt idx="3">
                  <c:v>2016 год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7.3</c:v>
                </c:pt>
                <c:pt idx="1">
                  <c:v>9.9</c:v>
                </c:pt>
                <c:pt idx="2">
                  <c:v>10.5</c:v>
                </c:pt>
                <c:pt idx="3">
                  <c:v>10.5</c:v>
                </c:pt>
              </c:numCache>
            </c:numRef>
          </c:val>
        </c:ser>
        <c:shape val="cone"/>
        <c:axId val="81372672"/>
        <c:axId val="81374208"/>
        <c:axId val="0"/>
      </c:bar3DChart>
      <c:catAx>
        <c:axId val="81372672"/>
        <c:scaling>
          <c:orientation val="minMax"/>
        </c:scaling>
        <c:axPos val="b"/>
        <c:tickLblPos val="nextTo"/>
        <c:txPr>
          <a:bodyPr/>
          <a:lstStyle/>
          <a:p>
            <a:pPr>
              <a:defRPr sz="1400">
                <a:solidFill>
                  <a:schemeClr val="bg1"/>
                </a:solidFill>
              </a:defRPr>
            </a:pPr>
            <a:endParaRPr lang="ru-RU"/>
          </a:p>
        </c:txPr>
        <c:crossAx val="81374208"/>
        <c:crosses val="autoZero"/>
        <c:auto val="1"/>
        <c:lblAlgn val="ctr"/>
        <c:lblOffset val="100"/>
      </c:catAx>
      <c:valAx>
        <c:axId val="81374208"/>
        <c:scaling>
          <c:orientation val="minMax"/>
        </c:scaling>
        <c:axPos val="l"/>
        <c:majorGridlines/>
        <c:numFmt formatCode="General" sourceLinked="1"/>
        <c:tickLblPos val="nextTo"/>
        <c:crossAx val="81372672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0.43443</cdr:x>
      <cdr:y>1.91756E-7</cdr:y>
    </cdr:from>
    <cdr:to>
      <cdr:x>0.60656</cdr:x>
      <cdr:y>0.05902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786214" y="1"/>
          <a:ext cx="1500198" cy="307777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vertOverflow="clip" wrap="square" rtlCol="0">
          <a:spAutoFit/>
        </a:bodyPr>
        <a:lstStyle xmlns:a="http://schemas.openxmlformats.org/drawingml/2006/main"/>
        <a:p xmlns:a="http://schemas.openxmlformats.org/drawingml/2006/main">
          <a:r>
            <a:rPr lang="ru-RU" sz="1400" b="1" dirty="0" smtClean="0">
              <a:solidFill>
                <a:schemeClr val="bg1"/>
              </a:solidFill>
            </a:rPr>
            <a:t>Тыс. рублей</a:t>
          </a: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1</cdr:x>
      <cdr:y>0.1551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0" y="0"/>
          <a:ext cx="8858312" cy="830997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vertOverflow="clip" wrap="square" rtlCol="0">
          <a:spAutoFit/>
        </a:bodyPr>
        <a:lstStyle xmlns:a="http://schemas.openxmlformats.org/drawingml/2006/main"/>
        <a:p xmlns:a="http://schemas.openxmlformats.org/drawingml/2006/main">
          <a:pPr algn="ctr"/>
          <a:r>
            <a:rPr lang="ru-RU" sz="1600" dirty="0" smtClean="0">
              <a:solidFill>
                <a:schemeClr val="bg1"/>
              </a:solidFill>
              <a:latin typeface="+mn-lt"/>
              <a:ea typeface="+mn-ea"/>
              <a:cs typeface="+mn-cs"/>
            </a:rPr>
            <a:t>Расходы на обеспечение деятельности муниципального казенного учреждения</a:t>
          </a:r>
        </a:p>
        <a:p xmlns:a="http://schemas.openxmlformats.org/drawingml/2006/main">
          <a:pPr algn="ctr"/>
          <a:r>
            <a:rPr lang="ru-RU" sz="1600" dirty="0" smtClean="0">
              <a:solidFill>
                <a:schemeClr val="bg1"/>
              </a:solidFill>
              <a:latin typeface="+mn-lt"/>
              <a:ea typeface="+mn-ea"/>
              <a:cs typeface="+mn-cs"/>
            </a:rPr>
            <a:t>«Управление гражданской обороны и чрезвычайных ситуаций» и на м</a:t>
          </a:r>
          <a:r>
            <a:rPr lang="ru-RU" sz="1600" dirty="0" smtClean="0">
              <a:latin typeface="+mn-lt"/>
              <a:ea typeface="+mn-ea"/>
              <a:cs typeface="+mn-cs"/>
            </a:rPr>
            <a:t>ероприятия </a:t>
          </a:r>
          <a:r>
            <a:rPr lang="ru-RU" sz="1600" dirty="0">
              <a:latin typeface="+mn-lt"/>
              <a:ea typeface="+mn-ea"/>
              <a:cs typeface="+mn-cs"/>
            </a:rPr>
            <a:t>по защите населения от чрезвычайных ситуаций </a:t>
          </a:r>
          <a:endParaRPr lang="ru-RU" sz="1600" dirty="0" smtClean="0">
            <a:solidFill>
              <a:schemeClr val="bg1"/>
            </a:solidFill>
          </a:endParaRPr>
        </a:p>
      </cdr:txBody>
    </cdr:sp>
  </cdr:relSizeAnchor>
  <cdr:relSizeAnchor xmlns:cdr="http://schemas.openxmlformats.org/drawingml/2006/chartDrawing">
    <cdr:from>
      <cdr:x>0.39516</cdr:x>
      <cdr:y>0.84</cdr:y>
    </cdr:from>
    <cdr:to>
      <cdr:x>0.51613</cdr:x>
      <cdr:y>0.92329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3500429" y="4500594"/>
          <a:ext cx="1071603" cy="446276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vertOverflow="clip" wrap="square" rtlCol="0">
          <a:spAutoFit/>
        </a:bodyPr>
        <a:lstStyle xmlns:a="http://schemas.openxmlformats.org/drawingml/2006/main"/>
        <a:p xmlns:a="http://schemas.openxmlformats.org/drawingml/2006/main">
          <a:r>
            <a:rPr lang="ru-RU" sz="1200" dirty="0">
              <a:solidFill>
                <a:schemeClr val="bg1"/>
              </a:solidFill>
            </a:rPr>
            <a:t>м</a:t>
          </a:r>
          <a:r>
            <a:rPr lang="ru-RU" sz="1200" dirty="0" smtClean="0">
              <a:solidFill>
                <a:schemeClr val="bg1"/>
              </a:solidFill>
            </a:rPr>
            <a:t>лн. рублей</a:t>
          </a:r>
        </a:p>
        <a:p xmlns:a="http://schemas.openxmlformats.org/drawingml/2006/main">
          <a:endParaRPr lang="ru-RU" sz="1100" dirty="0" smtClean="0">
            <a:solidFill>
              <a:schemeClr val="accent4">
                <a:lumMod val="50000"/>
              </a:schemeClr>
            </a:solidFill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DCA440-7F79-4C45-BB40-762834332C79}" type="datetimeFigureOut">
              <a:rPr lang="ru-RU" smtClean="0"/>
              <a:pPr/>
              <a:t>15.05.2014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1700" y="739775"/>
            <a:ext cx="4932363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3577" y="4686499"/>
            <a:ext cx="5388610" cy="44398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5373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A1E640-CE60-4DB1-B37F-9155FC7EE07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A1E640-CE60-4DB1-B37F-9155FC7EE074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29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FA630-13BB-46C4-BD44-B2C5F9B66074}" type="datetimeFigureOut">
              <a:rPr lang="en-US" smtClean="0"/>
              <a:pPr/>
              <a:t>5/15/2014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>
              <a:solidFill>
                <a:srgbClr val="FFFFFF"/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217A8-0E06-4059-AC45-433E2E67A85D}" type="slidenum">
              <a:rPr kumimoji="0" lang="en-US" smtClean="0"/>
              <a:pPr/>
              <a:t>‹#›</a:t>
            </a:fld>
            <a:endParaRPr kumimoji="0" lang="en-US" dirty="0">
              <a:solidFill>
                <a:srgbClr val="FFFFFF"/>
              </a:solidFill>
            </a:endParaRPr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FA630-13BB-46C4-BD44-B2C5F9B66074}" type="datetimeFigureOut">
              <a:rPr lang="en-US" smtClean="0"/>
              <a:pPr/>
              <a:t>5/15/2014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217A8-0E06-4059-AC45-433E2E67A85D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FA630-13BB-46C4-BD44-B2C5F9B66074}" type="datetimeFigureOut">
              <a:rPr lang="en-US" smtClean="0"/>
              <a:pPr/>
              <a:t>5/15/2014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217A8-0E06-4059-AC45-433E2E67A85D}" type="slidenum">
              <a:rPr kumimoji="0" lang="en-US" smtClean="0"/>
              <a:pPr/>
              <a:t>‹#›</a:t>
            </a:fld>
            <a:endParaRPr kumimoji="0" lang="en-US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FA630-13BB-46C4-BD44-B2C5F9B66074}" type="datetimeFigureOut">
              <a:rPr lang="en-US" smtClean="0"/>
              <a:pPr/>
              <a:t>5/15/2014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217A8-0E06-4059-AC45-433E2E67A85D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7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FA630-13BB-46C4-BD44-B2C5F9B66074}" type="datetimeFigureOut">
              <a:rPr lang="en-US" smtClean="0"/>
              <a:pPr/>
              <a:t>5/15/2014</a:t>
            </a:fld>
            <a:endParaRPr lang="en-US">
              <a:solidFill>
                <a:schemeClr val="tx2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>
              <a:solidFill>
                <a:schemeClr val="tx2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6"/>
            <a:ext cx="762000" cy="365125"/>
          </a:xfrm>
        </p:spPr>
        <p:txBody>
          <a:bodyPr/>
          <a:lstStyle/>
          <a:p>
            <a:fld id="{BC5217A8-0E06-4059-AC45-433E2E67A85D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FA630-13BB-46C4-BD44-B2C5F9B66074}" type="datetimeFigureOut">
              <a:rPr lang="en-US" smtClean="0"/>
              <a:pPr/>
              <a:t>5/15/2014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217A8-0E06-4059-AC45-433E2E67A85D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1535113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1" y="2362201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362201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FA630-13BB-46C4-BD44-B2C5F9B66074}" type="datetimeFigureOut">
              <a:rPr lang="en-US" smtClean="0"/>
              <a:pPr/>
              <a:t>5/15/2014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217A8-0E06-4059-AC45-433E2E67A85D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FA630-13BB-46C4-BD44-B2C5F9B66074}" type="datetimeFigureOut">
              <a:rPr lang="en-US" smtClean="0"/>
              <a:pPr/>
              <a:t>5/15/2014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217A8-0E06-4059-AC45-433E2E67A85D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FA630-13BB-46C4-BD44-B2C5F9B66074}" type="datetimeFigureOut">
              <a:rPr lang="en-US" smtClean="0"/>
              <a:pPr/>
              <a:t>5/15/2014</a:t>
            </a:fld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>
              <a:solidFill>
                <a:schemeClr val="tx2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217A8-0E06-4059-AC45-433E2E67A85D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1" y="1524001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FA630-13BB-46C4-BD44-B2C5F9B66074}" type="datetimeFigureOut">
              <a:rPr lang="en-US" smtClean="0"/>
              <a:pPr/>
              <a:t>5/15/2014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217A8-0E06-4059-AC45-433E2E67A85D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FA630-13BB-46C4-BD44-B2C5F9B66074}" type="datetimeFigureOut">
              <a:rPr lang="en-US" smtClean="0"/>
              <a:pPr/>
              <a:t>5/15/2014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217A8-0E06-4059-AC45-433E2E67A85D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6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F8CFA630-13BB-46C4-BD44-B2C5F9B66074}" type="datetimeFigureOut">
              <a:rPr lang="en-US" smtClean="0"/>
              <a:pPr/>
              <a:t>5/15/2014</a:t>
            </a:fld>
            <a:endParaRPr lang="en-US" sz="1000" dirty="0">
              <a:solidFill>
                <a:schemeClr val="tx2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6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 algn="r" eaLnBrk="1" latinLnBrk="0" hangingPunct="1"/>
            <a:endParaRPr kumimoji="0" lang="en-US" sz="1000" dirty="0">
              <a:solidFill>
                <a:schemeClr val="tx2"/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6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 algn="r" eaLnBrk="1" latinLnBrk="0" hangingPunct="1"/>
            <a:fld id="{BC5217A8-0E06-4059-AC45-433E2E67A85D}" type="slidenum">
              <a:rPr kumimoji="0" lang="en-US" smtClean="0"/>
              <a:pPr algn="r" eaLnBrk="1" latinLnBrk="0" hangingPunct="1"/>
              <a:t>‹#›</a:t>
            </a:fld>
            <a:endParaRPr kumimoji="0" lang="en-US" sz="1100" dirty="0">
              <a:solidFill>
                <a:schemeClr val="tx2"/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6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9" y="928671"/>
            <a:ext cx="7786743" cy="2214578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800080"/>
                </a:solidFill>
                <a:latin typeface="+mn-lt"/>
              </a:rPr>
              <a:t>Проект бюджета Белокалитвинского района на 2014 год и плановый период 2015 и 2016 годов</a:t>
            </a:r>
            <a:endParaRPr lang="ru-RU" sz="3600" dirty="0">
              <a:solidFill>
                <a:srgbClr val="800080"/>
              </a:solidFill>
              <a:latin typeface="+mn-l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071802" y="3331698"/>
            <a:ext cx="2643206" cy="309769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7858150" y="28572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6429389" y="142852"/>
            <a:ext cx="27146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Белокалитвинский район Ростовская область</a:t>
            </a: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1032" name="Picture 8" descr="http://s61.radikal.ru/i174/0904/c9/999bb3f3d7c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8" y="142853"/>
            <a:ext cx="500067" cy="694235"/>
          </a:xfrm>
          <a:prstGeom prst="rect">
            <a:avLst/>
          </a:prstGeom>
          <a:noFill/>
        </p:spPr>
      </p:pic>
      <p:pic>
        <p:nvPicPr>
          <p:cNvPr id="29698" name="Picture 2" descr="http://kalitva-land.ru/upload/img/1228297004_img_215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05037" y="3143248"/>
            <a:ext cx="2928514" cy="3571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58204" cy="939784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1707E3"/>
                </a:solidFill>
                <a:latin typeface="+mn-lt"/>
              </a:rPr>
              <a:t>Структура доходов бюджета </a:t>
            </a:r>
            <a:br>
              <a:rPr lang="ru-RU" sz="2800" dirty="0" smtClean="0">
                <a:solidFill>
                  <a:srgbClr val="1707E3"/>
                </a:solidFill>
                <a:latin typeface="+mn-lt"/>
              </a:rPr>
            </a:br>
            <a:r>
              <a:rPr lang="ru-RU" sz="2800" dirty="0" err="1" smtClean="0">
                <a:solidFill>
                  <a:srgbClr val="1707E3"/>
                </a:solidFill>
                <a:latin typeface="+mn-lt"/>
              </a:rPr>
              <a:t>Белокалитвинского</a:t>
            </a:r>
            <a:r>
              <a:rPr lang="ru-RU" sz="2800" dirty="0" smtClean="0">
                <a:solidFill>
                  <a:srgbClr val="1707E3"/>
                </a:solidFill>
                <a:latin typeface="+mn-lt"/>
              </a:rPr>
              <a:t> района в 2014 году</a:t>
            </a:r>
            <a:br>
              <a:rPr lang="ru-RU" sz="2800" dirty="0" smtClean="0">
                <a:solidFill>
                  <a:srgbClr val="1707E3"/>
                </a:solidFill>
                <a:latin typeface="+mn-lt"/>
              </a:rPr>
            </a:br>
            <a:endParaRPr lang="ru-RU" sz="2800" dirty="0">
              <a:solidFill>
                <a:srgbClr val="1707E3"/>
              </a:solidFill>
              <a:latin typeface="+mn-lt"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7085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1707E3"/>
                </a:solidFill>
                <a:latin typeface="+mn-lt"/>
              </a:rPr>
              <a:t>Динамика безвозмездных поступлений в бюджет </a:t>
            </a:r>
            <a:r>
              <a:rPr lang="ru-RU" sz="2800" dirty="0" err="1" smtClean="0">
                <a:solidFill>
                  <a:srgbClr val="1707E3"/>
                </a:solidFill>
                <a:latin typeface="+mn-lt"/>
              </a:rPr>
              <a:t>Белокалитвинского</a:t>
            </a:r>
            <a:r>
              <a:rPr lang="ru-RU" sz="2800" dirty="0" smtClean="0">
                <a:solidFill>
                  <a:srgbClr val="1707E3"/>
                </a:solidFill>
                <a:latin typeface="+mn-lt"/>
              </a:rPr>
              <a:t> района</a:t>
            </a:r>
            <a:endParaRPr lang="ru-RU" sz="2800" dirty="0">
              <a:solidFill>
                <a:srgbClr val="1707E3"/>
              </a:solidFill>
              <a:latin typeface="+mn-lt"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7085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1707E3"/>
                </a:solidFill>
                <a:latin typeface="+mn-lt"/>
              </a:rPr>
              <a:t>Динамика расходов бюджета </a:t>
            </a:r>
            <a:r>
              <a:rPr lang="ru-RU" sz="2800" dirty="0" err="1" smtClean="0">
                <a:solidFill>
                  <a:srgbClr val="1707E3"/>
                </a:solidFill>
                <a:latin typeface="+mn-lt"/>
              </a:rPr>
              <a:t>Белокалитвинского</a:t>
            </a:r>
            <a:r>
              <a:rPr lang="ru-RU" sz="2800" dirty="0" smtClean="0">
                <a:solidFill>
                  <a:srgbClr val="1707E3"/>
                </a:solidFill>
                <a:latin typeface="+mn-lt"/>
              </a:rPr>
              <a:t> района в 2013-2016 годах</a:t>
            </a:r>
            <a:endParaRPr lang="ru-RU" sz="2800" dirty="0">
              <a:solidFill>
                <a:srgbClr val="1707E3"/>
              </a:solidFill>
              <a:latin typeface="+mn-lt"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57200" y="1785926"/>
          <a:ext cx="8186766" cy="45227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4143372" y="1357298"/>
            <a:ext cx="1928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млн. рублей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1707E3"/>
                </a:solidFill>
                <a:latin typeface="+mn-lt"/>
              </a:rPr>
              <a:t>Структура муниципальных программ </a:t>
            </a:r>
            <a:r>
              <a:rPr lang="ru-RU" sz="2800" dirty="0" err="1" smtClean="0">
                <a:solidFill>
                  <a:srgbClr val="1707E3"/>
                </a:solidFill>
                <a:latin typeface="+mn-lt"/>
              </a:rPr>
              <a:t>Белокалитвинского</a:t>
            </a:r>
            <a:r>
              <a:rPr lang="ru-RU" sz="2800" dirty="0" smtClean="0">
                <a:solidFill>
                  <a:srgbClr val="1707E3"/>
                </a:solidFill>
                <a:latin typeface="+mn-lt"/>
              </a:rPr>
              <a:t> района на 2014 год</a:t>
            </a:r>
            <a:endParaRPr lang="ru-RU" sz="2800" dirty="0">
              <a:solidFill>
                <a:srgbClr val="1707E3"/>
              </a:solidFill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428736"/>
            <a:ext cx="8472518" cy="5214974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7" name="Овал 6"/>
          <p:cNvSpPr/>
          <p:nvPr/>
        </p:nvSpPr>
        <p:spPr>
          <a:xfrm>
            <a:off x="357158" y="1500174"/>
            <a:ext cx="8286808" cy="5214974"/>
          </a:xfrm>
          <a:prstGeom prst="ellipse">
            <a:avLst/>
          </a:prstGeom>
          <a:solidFill>
            <a:schemeClr val="tx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bg1"/>
                </a:solidFill>
              </a:rPr>
              <a:t>Всего 2 901,9 млн. рублей</a:t>
            </a: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357158" y="3429000"/>
            <a:ext cx="2286016" cy="1357322"/>
          </a:xfrm>
          <a:prstGeom prst="ellipse">
            <a:avLst/>
          </a:prstGeom>
          <a:solidFill>
            <a:srgbClr val="FFFF00"/>
          </a:solidFill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bg1"/>
                </a:solidFill>
              </a:rPr>
              <a:t>Обеспечение жильем населения – 442,0 млн. рублей  -  15,2%</a:t>
            </a:r>
          </a:p>
        </p:txBody>
      </p:sp>
      <p:sp>
        <p:nvSpPr>
          <p:cNvPr id="9" name="Овал 8"/>
          <p:cNvSpPr/>
          <p:nvPr/>
        </p:nvSpPr>
        <p:spPr>
          <a:xfrm>
            <a:off x="1142976" y="4786322"/>
            <a:ext cx="2143140" cy="1285884"/>
          </a:xfrm>
          <a:prstGeom prst="ellipse">
            <a:avLst/>
          </a:prstGeom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3357554" y="4857760"/>
            <a:ext cx="2857520" cy="1785950"/>
          </a:xfrm>
          <a:prstGeom prst="ellipse">
            <a:avLst/>
          </a:prstGeom>
          <a:solidFill>
            <a:srgbClr val="FFC000"/>
          </a:solidFill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 smtClean="0">
              <a:solidFill>
                <a:schemeClr val="bg1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3428992" y="1500174"/>
            <a:ext cx="2500330" cy="1643074"/>
          </a:xfrm>
          <a:prstGeom prst="ellipse">
            <a:avLst/>
          </a:prstGeom>
          <a:solidFill>
            <a:srgbClr val="00B050"/>
          </a:solidFill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bg1"/>
                </a:solidFill>
              </a:rPr>
              <a:t>Социальные программы -2010,8 млн. рублей  - 69,3%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6000760" y="4000504"/>
            <a:ext cx="2428892" cy="1721567"/>
          </a:xfrm>
          <a:prstGeom prst="ellipse">
            <a:avLst/>
          </a:prstGeom>
          <a:solidFill>
            <a:srgbClr val="00B0F0"/>
          </a:solidFill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bg1"/>
                </a:solidFill>
              </a:rPr>
              <a:t>Другие -  </a:t>
            </a:r>
          </a:p>
          <a:p>
            <a:pPr algn="ctr"/>
            <a:r>
              <a:rPr lang="ru-RU" sz="1400" dirty="0" smtClean="0">
                <a:solidFill>
                  <a:schemeClr val="bg1"/>
                </a:solidFill>
              </a:rPr>
              <a:t>55,8 млн. рублей -  1,9%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5643570" y="2357430"/>
            <a:ext cx="2571768" cy="1571636"/>
          </a:xfrm>
          <a:prstGeom prst="ellipse">
            <a:avLst/>
          </a:prstGeom>
          <a:solidFill>
            <a:srgbClr val="C00000"/>
          </a:solidFill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bg1"/>
                </a:solidFill>
              </a:rPr>
              <a:t>Сельское хозяйство и охрана окружающей среды  - </a:t>
            </a:r>
          </a:p>
          <a:p>
            <a:pPr algn="ctr"/>
            <a:r>
              <a:rPr lang="ru-RU" sz="1400" dirty="0" smtClean="0">
                <a:solidFill>
                  <a:schemeClr val="bg1"/>
                </a:solidFill>
              </a:rPr>
              <a:t>14,9 млн. рублей – 0,5%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1214414" y="2143116"/>
            <a:ext cx="2286016" cy="1357322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bg1"/>
                </a:solidFill>
              </a:rPr>
              <a:t>Транспортная система, ЖКХ – 241,6 млн. рублей -8,3%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000496" y="5072074"/>
            <a:ext cx="157163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solidFill>
                  <a:schemeClr val="bg1"/>
                </a:solidFill>
              </a:rPr>
              <a:t>Экономическое развитие и муниципальная политика  - </a:t>
            </a:r>
          </a:p>
          <a:p>
            <a:pPr algn="ctr"/>
            <a:r>
              <a:rPr lang="ru-RU" sz="1400" dirty="0" smtClean="0">
                <a:solidFill>
                  <a:schemeClr val="bg1"/>
                </a:solidFill>
              </a:rPr>
              <a:t>62,1 млн. рублей – 2,1%</a:t>
            </a:r>
            <a:endParaRPr lang="ru-RU" sz="1400" dirty="0" smtClean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142976" y="5214950"/>
            <a:ext cx="214314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solidFill>
                  <a:schemeClr val="bg1"/>
                </a:solidFill>
              </a:rPr>
              <a:t>Управление финансами  -</a:t>
            </a:r>
          </a:p>
          <a:p>
            <a:pPr algn="ctr"/>
            <a:r>
              <a:rPr lang="ru-RU" sz="1400" dirty="0" smtClean="0">
                <a:solidFill>
                  <a:schemeClr val="bg1"/>
                </a:solidFill>
              </a:rPr>
              <a:t> 74,7 млн. рублей - 2,6%</a:t>
            </a:r>
          </a:p>
          <a:p>
            <a:endParaRPr lang="ru-RU" dirty="0" smtClean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 smtClean="0"/>
              <a:t>Доля муниципальных программ в общем объеме расходов, запланированных на реализацию муниципальных программ </a:t>
            </a:r>
            <a:r>
              <a:rPr lang="ru-RU" sz="2400" dirty="0" err="1" smtClean="0"/>
              <a:t>Белокалитвинского</a:t>
            </a:r>
            <a:r>
              <a:rPr lang="ru-RU" sz="2400" dirty="0" smtClean="0"/>
              <a:t> района на 2014 год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928802"/>
            <a:ext cx="8229600" cy="4709160"/>
          </a:xfrm>
        </p:spPr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285984" y="3357562"/>
            <a:ext cx="2071702" cy="1200152"/>
          </a:xfrm>
          <a:prstGeom prst="roundRect">
            <a:avLst/>
          </a:prstGeom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bg1"/>
                </a:solidFill>
              </a:rPr>
              <a:t>Управление муниципальными финансами района 2,6%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357686" y="4357694"/>
            <a:ext cx="2214578" cy="1214446"/>
          </a:xfrm>
          <a:prstGeom prst="roundRect">
            <a:avLst/>
          </a:prstGeom>
          <a:solidFill>
            <a:srgbClr val="CC3300"/>
          </a:solidFill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bg1"/>
                </a:solidFill>
              </a:rPr>
              <a:t>Управление муниципальным имуществом  0,3%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285984" y="4572008"/>
            <a:ext cx="2071702" cy="714380"/>
          </a:xfrm>
          <a:prstGeom prst="roundRect">
            <a:avLst/>
          </a:prstGeom>
          <a:solidFill>
            <a:srgbClr val="FFC000"/>
          </a:solidFill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bg1"/>
                </a:solidFill>
              </a:rPr>
              <a:t>Муниципальная политика 2,0%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357686" y="3571876"/>
            <a:ext cx="2214578" cy="785818"/>
          </a:xfrm>
          <a:prstGeom prst="roundRect">
            <a:avLst/>
          </a:prstGeom>
          <a:solidFill>
            <a:srgbClr val="00B050"/>
          </a:solidFill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572264" y="3571876"/>
            <a:ext cx="2214578" cy="8572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err="1" smtClean="0">
                <a:solidFill>
                  <a:schemeClr val="bg1"/>
                </a:solidFill>
              </a:rPr>
              <a:t>Энергоэффективность</a:t>
            </a:r>
            <a:r>
              <a:rPr lang="ru-RU" sz="1400" dirty="0" smtClean="0">
                <a:solidFill>
                  <a:schemeClr val="bg1"/>
                </a:solidFill>
              </a:rPr>
              <a:t> и развитие энергетики 0,07%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285984" y="6000768"/>
            <a:ext cx="2071702" cy="628648"/>
          </a:xfrm>
          <a:prstGeom prst="roundRect">
            <a:avLst/>
          </a:prstGeom>
          <a:solidFill>
            <a:srgbClr val="C00000"/>
          </a:solidFill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bg1"/>
                </a:solidFill>
              </a:rPr>
              <a:t>Развитие сельского хозяйства  0,4%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85720" y="5857892"/>
            <a:ext cx="2000264" cy="78581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bg1"/>
                </a:solidFill>
              </a:rPr>
              <a:t>Развитие транспортной системы 4,4%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357686" y="1857364"/>
            <a:ext cx="2214578" cy="642942"/>
          </a:xfrm>
          <a:prstGeom prst="roundRect">
            <a:avLst/>
          </a:prstGeom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bg1"/>
                </a:solidFill>
              </a:rPr>
              <a:t>Информационное общество 0,8%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357686" y="5572140"/>
            <a:ext cx="2214578" cy="1000132"/>
          </a:xfrm>
          <a:prstGeom prst="roundRect">
            <a:avLst/>
          </a:prstGeom>
          <a:solidFill>
            <a:srgbClr val="FFC000"/>
          </a:solidFill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bg1"/>
                </a:solidFill>
              </a:rPr>
              <a:t>Экономическое развитие и инновационная экономика 0,1%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85720" y="5000636"/>
            <a:ext cx="2000264" cy="857256"/>
          </a:xfrm>
          <a:prstGeom prst="roundRect">
            <a:avLst/>
          </a:prstGeom>
          <a:solidFill>
            <a:srgbClr val="00B050"/>
          </a:solidFill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bg1"/>
                </a:solidFill>
              </a:rPr>
              <a:t>Развитие культуры и туризма 5,1%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572264" y="1857364"/>
            <a:ext cx="2214578" cy="1000132"/>
          </a:xfrm>
          <a:prstGeom prst="roundRect">
            <a:avLst/>
          </a:prstGeom>
          <a:solidFill>
            <a:srgbClr val="C00000"/>
          </a:solidFill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bg1"/>
                </a:solidFill>
              </a:rPr>
              <a:t>Охрана окружающей среды и рациональное природопользование 0,1%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4357686" y="2500306"/>
            <a:ext cx="2214578" cy="1071570"/>
          </a:xfrm>
          <a:prstGeom prst="roundRect">
            <a:avLst/>
          </a:prstGeom>
          <a:solidFill>
            <a:srgbClr val="00B0F0"/>
          </a:solidFill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bg1"/>
                </a:solidFill>
              </a:rPr>
              <a:t>Защита населения и территории от чрезвычайных ситуаций 0,3%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6572264" y="4429132"/>
            <a:ext cx="2214578" cy="1200152"/>
          </a:xfrm>
          <a:prstGeom prst="roundRect">
            <a:avLst/>
          </a:prstGeom>
          <a:solidFill>
            <a:srgbClr val="00B0F0"/>
          </a:solidFill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bg1"/>
                </a:solidFill>
              </a:rPr>
              <a:t>Обеспечение общественного порядка и противодействие преступности 0,02%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2285984" y="1857364"/>
            <a:ext cx="2071702" cy="1500198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bg1"/>
                </a:solidFill>
              </a:rPr>
              <a:t>Обеспечение качественными жилищно-коммунальными услугами населения  4,0%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285720" y="3857628"/>
            <a:ext cx="2000264" cy="1143008"/>
          </a:xfrm>
          <a:prstGeom prst="roundRect">
            <a:avLst/>
          </a:prstGeom>
          <a:solidFill>
            <a:srgbClr val="FFFF00"/>
          </a:solidFill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bg1"/>
                </a:solidFill>
              </a:rPr>
              <a:t>Обеспечение доступным и комфортным жильем населения  15,2%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6572264" y="5643578"/>
            <a:ext cx="2214578" cy="928694"/>
          </a:xfrm>
          <a:prstGeom prst="roundRect">
            <a:avLst/>
          </a:prstGeom>
          <a:solidFill>
            <a:srgbClr val="00B050"/>
          </a:solidFill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85720" y="2857496"/>
            <a:ext cx="2000264" cy="1000132"/>
          </a:xfrm>
          <a:prstGeom prst="roundRect">
            <a:avLst/>
          </a:prstGeom>
          <a:solidFill>
            <a:srgbClr val="00B050"/>
          </a:solidFill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bg1"/>
                </a:solidFill>
              </a:rPr>
              <a:t>Социальная поддержка граждан 27,1%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6572264" y="2857496"/>
            <a:ext cx="2214578" cy="714380"/>
          </a:xfrm>
          <a:prstGeom prst="roundRect">
            <a:avLst/>
          </a:prstGeom>
          <a:solidFill>
            <a:srgbClr val="00B050"/>
          </a:solidFill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285720" y="1857364"/>
            <a:ext cx="2000264" cy="1000132"/>
          </a:xfrm>
          <a:prstGeom prst="roundRect">
            <a:avLst/>
          </a:prstGeom>
          <a:solidFill>
            <a:srgbClr val="00B050"/>
          </a:solidFill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bg1"/>
                </a:solidFill>
              </a:rPr>
              <a:t>Развитие образования 35,9%</a:t>
            </a: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2285984" y="5286388"/>
            <a:ext cx="2071702" cy="714380"/>
          </a:xfrm>
          <a:prstGeom prst="roundRect">
            <a:avLst/>
          </a:prstGeom>
          <a:solidFill>
            <a:srgbClr val="00B050"/>
          </a:solidFill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bg1"/>
                </a:solidFill>
              </a:rPr>
              <a:t>Развитие здравоохранения 1,1% 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643702" y="2928934"/>
            <a:ext cx="19288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solidFill>
                  <a:schemeClr val="bg1"/>
                </a:solidFill>
              </a:rPr>
              <a:t>Молодежь Дона 0,1%</a:t>
            </a:r>
            <a:endParaRPr lang="ru-RU" dirty="0" smtClean="0">
              <a:solidFill>
                <a:schemeClr val="bg1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643702" y="5857892"/>
            <a:ext cx="20002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solidFill>
                  <a:schemeClr val="bg1"/>
                </a:solidFill>
              </a:rPr>
              <a:t>Доступная среда 0,009%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4643438" y="3571876"/>
            <a:ext cx="1785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solidFill>
                  <a:schemeClr val="bg1"/>
                </a:solidFill>
              </a:rPr>
              <a:t>Поддержка казачьих обществ  0,3%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74638"/>
            <a:ext cx="8229600" cy="1143000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1707E3"/>
                </a:solidFill>
                <a:latin typeface="+mn-lt"/>
              </a:rPr>
              <a:t>Расходы местного бюджета, формируемые в рамках муниципальных программ </a:t>
            </a:r>
            <a:r>
              <a:rPr lang="ru-RU" sz="2800" dirty="0" err="1" smtClean="0">
                <a:solidFill>
                  <a:srgbClr val="1707E3"/>
                </a:solidFill>
                <a:latin typeface="+mn-lt"/>
              </a:rPr>
              <a:t>Белокалитвинского</a:t>
            </a:r>
            <a:r>
              <a:rPr lang="ru-RU" sz="2800" dirty="0" smtClean="0">
                <a:solidFill>
                  <a:srgbClr val="1707E3"/>
                </a:solidFill>
                <a:latin typeface="+mn-lt"/>
              </a:rPr>
              <a:t> района, и </a:t>
            </a:r>
            <a:r>
              <a:rPr lang="ru-RU" sz="2800" dirty="0" err="1" smtClean="0">
                <a:solidFill>
                  <a:srgbClr val="1707E3"/>
                </a:solidFill>
                <a:latin typeface="+mn-lt"/>
              </a:rPr>
              <a:t>непрограммные</a:t>
            </a:r>
            <a:r>
              <a:rPr lang="ru-RU" sz="2800" dirty="0" smtClean="0">
                <a:solidFill>
                  <a:srgbClr val="1707E3"/>
                </a:solidFill>
                <a:latin typeface="+mn-lt"/>
              </a:rPr>
              <a:t> расходы</a:t>
            </a:r>
            <a:endParaRPr lang="ru-RU" sz="2800" dirty="0">
              <a:solidFill>
                <a:srgbClr val="1707E3"/>
              </a:solidFill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28802"/>
            <a:ext cx="8258204" cy="4380558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dirty="0" smtClean="0">
                <a:solidFill>
                  <a:srgbClr val="FFFF00"/>
                </a:solidFill>
              </a:rPr>
              <a:t>2014 год                  2015 год             2016 год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642910" y="2643182"/>
            <a:ext cx="2428892" cy="1785950"/>
          </a:xfrm>
          <a:prstGeom prst="ellipse">
            <a:avLst/>
          </a:prstGeom>
          <a:solidFill>
            <a:srgbClr val="CC3300"/>
          </a:solidFill>
          <a:scene3d>
            <a:camera prst="perspectiveContrastingRightFacing"/>
            <a:lightRig rig="threePt" dir="t"/>
          </a:scene3d>
          <a:sp3d>
            <a:bevelT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2901,9млн. рублей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3143240" y="2643182"/>
            <a:ext cx="2428892" cy="1714512"/>
          </a:xfrm>
          <a:prstGeom prst="ellipse">
            <a:avLst/>
          </a:prstGeom>
          <a:solidFill>
            <a:srgbClr val="CC3300"/>
          </a:solidFill>
          <a:scene3d>
            <a:camera prst="perspectiveContrastingRightFacing"/>
            <a:lightRig rig="threePt" dir="t"/>
          </a:scene3d>
          <a:sp3d>
            <a:bevelT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2757,3 млн. рублей</a:t>
            </a:r>
          </a:p>
          <a:p>
            <a:pPr algn="ctr"/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5857884" y="2643182"/>
            <a:ext cx="2428892" cy="1714512"/>
          </a:xfrm>
          <a:prstGeom prst="ellipse">
            <a:avLst/>
          </a:prstGeom>
          <a:solidFill>
            <a:srgbClr val="CC3300"/>
          </a:solidFill>
          <a:scene3d>
            <a:camera prst="perspectiveContrastingRightFacing"/>
            <a:lightRig rig="threePt" dir="t"/>
          </a:scene3d>
          <a:sp3d>
            <a:bevelT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2607,6 млн.рублей</a:t>
            </a:r>
          </a:p>
          <a:p>
            <a:pPr algn="ctr"/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2071670" y="3571876"/>
            <a:ext cx="1071570" cy="914400"/>
          </a:xfrm>
          <a:prstGeom prst="ellipse">
            <a:avLst/>
          </a:prstGeom>
          <a:solidFill>
            <a:srgbClr val="99FF33"/>
          </a:solidFill>
          <a:effectLst>
            <a:innerShdw blurRad="63500" dist="50800" dir="2700000">
              <a:prstClr val="black">
                <a:alpha val="50000"/>
              </a:prstClr>
            </a:innerShdw>
          </a:effectLst>
          <a:scene3d>
            <a:camera prst="perspectiveContrastingRightFacing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88,6 млн. рублей</a:t>
            </a:r>
            <a:endParaRPr lang="ru-RU" sz="1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4643438" y="3500438"/>
            <a:ext cx="1071570" cy="914400"/>
          </a:xfrm>
          <a:prstGeom prst="ellipse">
            <a:avLst/>
          </a:prstGeom>
          <a:solidFill>
            <a:srgbClr val="99FF33"/>
          </a:solidFill>
          <a:effectLst>
            <a:innerShdw blurRad="63500" dist="50800" dir="2700000">
              <a:prstClr val="black">
                <a:alpha val="50000"/>
              </a:prstClr>
            </a:innerShdw>
          </a:effectLst>
          <a:scene3d>
            <a:camera prst="perspectiveContrastingRightFacing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40,0 млн. рублей</a:t>
            </a:r>
          </a:p>
          <a:p>
            <a:pPr algn="ctr"/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7215206" y="3500438"/>
            <a:ext cx="1071570" cy="914400"/>
          </a:xfrm>
          <a:prstGeom prst="ellipse">
            <a:avLst/>
          </a:prstGeom>
          <a:solidFill>
            <a:srgbClr val="99FF33"/>
          </a:solidFill>
          <a:effectLst>
            <a:innerShdw blurRad="63500" dist="50800" dir="2700000">
              <a:prstClr val="black">
                <a:alpha val="50000"/>
              </a:prstClr>
            </a:innerShdw>
          </a:effectLst>
          <a:scene3d>
            <a:camera prst="perspectiveContrastingRightFacing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107,1 млн. рублей</a:t>
            </a:r>
          </a:p>
          <a:p>
            <a:pPr algn="ctr"/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1785918" y="4643446"/>
            <a:ext cx="500066" cy="500066"/>
          </a:xfrm>
          <a:prstGeom prst="ellipse">
            <a:avLst/>
          </a:prstGeom>
          <a:solidFill>
            <a:srgbClr val="CC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1785918" y="5429264"/>
            <a:ext cx="490542" cy="490542"/>
          </a:xfrm>
          <a:prstGeom prst="ellipse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2428860" y="4500570"/>
            <a:ext cx="60722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- расходы местного бюджета, формируемые в рамках муниципальных программ </a:t>
            </a:r>
            <a:r>
              <a:rPr lang="ru-RU" dirty="0" err="1" smtClean="0">
                <a:solidFill>
                  <a:schemeClr val="bg1"/>
                </a:solidFill>
              </a:rPr>
              <a:t>Белокалитвинского</a:t>
            </a:r>
            <a:r>
              <a:rPr lang="ru-RU" dirty="0" smtClean="0">
                <a:solidFill>
                  <a:schemeClr val="bg1"/>
                </a:solidFill>
              </a:rPr>
              <a:t> района 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285984" y="5429264"/>
            <a:ext cx="5715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- </a:t>
            </a:r>
            <a:r>
              <a:rPr lang="ru-RU" dirty="0" err="1" smtClean="0">
                <a:solidFill>
                  <a:schemeClr val="bg1"/>
                </a:solidFill>
              </a:rPr>
              <a:t>непрограммные</a:t>
            </a:r>
            <a:r>
              <a:rPr lang="ru-RU" dirty="0" smtClean="0">
                <a:solidFill>
                  <a:schemeClr val="bg1"/>
                </a:solidFill>
              </a:rPr>
              <a:t> расходы местного бюджета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500" dirty="0" smtClean="0">
                <a:solidFill>
                  <a:srgbClr val="1707E3"/>
                </a:solidFill>
                <a:latin typeface="+mn-lt"/>
              </a:rPr>
              <a:t>Структура расходов бюджета </a:t>
            </a:r>
            <a:r>
              <a:rPr lang="ru-RU" sz="3500" dirty="0" err="1" smtClean="0">
                <a:solidFill>
                  <a:srgbClr val="1707E3"/>
                </a:solidFill>
                <a:latin typeface="+mn-lt"/>
              </a:rPr>
              <a:t>Белокалитвинского</a:t>
            </a:r>
            <a:r>
              <a:rPr lang="ru-RU" sz="3500" dirty="0" smtClean="0">
                <a:solidFill>
                  <a:srgbClr val="1707E3"/>
                </a:solidFill>
                <a:latin typeface="+mn-lt"/>
              </a:rPr>
              <a:t> района на 2014 год</a:t>
            </a:r>
            <a:endParaRPr lang="ru-RU" sz="3500" dirty="0">
              <a:solidFill>
                <a:srgbClr val="1707E3"/>
              </a:solidFill>
              <a:latin typeface="+mn-lt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2844" y="1428736"/>
          <a:ext cx="8715436" cy="52149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86766" cy="939784"/>
          </a:xfrm>
        </p:spPr>
        <p:txBody>
          <a:bodyPr>
            <a:normAutofit fontScale="90000"/>
          </a:bodyPr>
          <a:lstStyle/>
          <a:p>
            <a:r>
              <a:rPr lang="ru-RU" sz="2800" dirty="0" smtClean="0">
                <a:solidFill>
                  <a:srgbClr val="1707E3"/>
                </a:solidFill>
                <a:latin typeface="+mn-lt"/>
              </a:rPr>
              <a:t>Расходы  бюджета </a:t>
            </a:r>
            <a:r>
              <a:rPr lang="ru-RU" sz="2800" dirty="0" err="1" smtClean="0">
                <a:solidFill>
                  <a:srgbClr val="1707E3"/>
                </a:solidFill>
                <a:latin typeface="+mn-lt"/>
              </a:rPr>
              <a:t>Белокалитвинского</a:t>
            </a:r>
            <a:r>
              <a:rPr lang="ru-RU" sz="2800" dirty="0" smtClean="0">
                <a:solidFill>
                  <a:srgbClr val="1707E3"/>
                </a:solidFill>
                <a:latin typeface="+mn-lt"/>
              </a:rPr>
              <a:t> района в сфере национальной безопасности и правоохранительной деятельности</a:t>
            </a:r>
            <a:endParaRPr lang="ru-RU" sz="2800" dirty="0">
              <a:latin typeface="+mn-lt"/>
            </a:endParaRPr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0" y="1285860"/>
          <a:ext cx="8858312" cy="53578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36866" name="Picture 2" descr="http://himvoiska.narod.ru/s00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2428869"/>
            <a:ext cx="1928826" cy="1674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6868" name="Picture 4" descr="http://im7-tub-ru.yandex.net/i?id=405461524-56-72&amp;n=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00826" y="3143248"/>
            <a:ext cx="2262203" cy="169665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6870" name="Picture 6" descr="http://www.vsluh.ru/system/post_images/large/265/265029/%D0%9F%D0%BE%D0%B6%D0%B0%D1%80%D0%BD%D1%8B%D0%B5.jpg?136738519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44" y="4929198"/>
            <a:ext cx="2015181" cy="16021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86766" cy="939784"/>
          </a:xfrm>
        </p:spPr>
        <p:txBody>
          <a:bodyPr>
            <a:normAutofit fontScale="90000"/>
          </a:bodyPr>
          <a:lstStyle/>
          <a:p>
            <a:r>
              <a:rPr lang="ru-RU" sz="2800" dirty="0" smtClean="0">
                <a:solidFill>
                  <a:srgbClr val="1707E3"/>
                </a:solidFill>
                <a:latin typeface="+mn-lt"/>
              </a:rPr>
              <a:t>Расходы  бюджета </a:t>
            </a:r>
            <a:r>
              <a:rPr lang="ru-RU" sz="2800" dirty="0" err="1" smtClean="0">
                <a:solidFill>
                  <a:srgbClr val="1707E3"/>
                </a:solidFill>
                <a:latin typeface="+mn-lt"/>
              </a:rPr>
              <a:t>Белокалитвинского</a:t>
            </a:r>
            <a:r>
              <a:rPr lang="ru-RU" sz="2800" dirty="0" smtClean="0">
                <a:solidFill>
                  <a:srgbClr val="1707E3"/>
                </a:solidFill>
                <a:latin typeface="+mn-lt"/>
              </a:rPr>
              <a:t> района в сфере национальной экономики</a:t>
            </a:r>
            <a:endParaRPr lang="ru-RU" sz="28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857364"/>
            <a:ext cx="3214710" cy="1000132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1400" dirty="0" smtClean="0">
                <a:solidFill>
                  <a:schemeClr val="bg1"/>
                </a:solidFill>
              </a:rPr>
              <a:t>Расходы на </a:t>
            </a:r>
            <a:r>
              <a:rPr lang="ru-RU" sz="1400" b="1" dirty="0" smtClean="0">
                <a:solidFill>
                  <a:schemeClr val="bg1"/>
                </a:solidFill>
              </a:rPr>
              <a:t> «Сельское хозяйство»: </a:t>
            </a:r>
          </a:p>
          <a:p>
            <a:pPr>
              <a:buNone/>
            </a:pPr>
            <a:r>
              <a:rPr lang="ru-RU" sz="1400" dirty="0" smtClean="0">
                <a:solidFill>
                  <a:schemeClr val="bg1"/>
                </a:solidFill>
              </a:rPr>
              <a:t>в 2014 году – 13,3 млн. рублей,</a:t>
            </a:r>
          </a:p>
          <a:p>
            <a:pPr>
              <a:buNone/>
            </a:pPr>
            <a:r>
              <a:rPr lang="ru-RU" sz="1400" dirty="0" smtClean="0">
                <a:solidFill>
                  <a:schemeClr val="bg1"/>
                </a:solidFill>
              </a:rPr>
              <a:t>в 2015 году – 10,8 млн. рублей, </a:t>
            </a:r>
          </a:p>
          <a:p>
            <a:pPr>
              <a:buNone/>
            </a:pPr>
            <a:r>
              <a:rPr lang="ru-RU" sz="1400" dirty="0" smtClean="0">
                <a:solidFill>
                  <a:schemeClr val="bg1"/>
                </a:solidFill>
              </a:rPr>
              <a:t>в 2016 году – 10,8 млн. рублей.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42844" y="1142984"/>
            <a:ext cx="87868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FFFF00"/>
                </a:solidFill>
              </a:rPr>
              <a:t>Общий объем расходов в 2014 году составит - 142 ,6 млн. рублей, </a:t>
            </a:r>
          </a:p>
          <a:p>
            <a:pPr algn="ctr"/>
            <a:r>
              <a:rPr lang="ru-RU" dirty="0" smtClean="0">
                <a:solidFill>
                  <a:srgbClr val="FFFF00"/>
                </a:solidFill>
              </a:rPr>
              <a:t>в 2015 году - 79,4 млн. рублей, в 2016 году - 91,0 млн. рублей, в том числе :</a:t>
            </a:r>
          </a:p>
        </p:txBody>
      </p:sp>
      <p:pic>
        <p:nvPicPr>
          <p:cNvPr id="1026" name="Picture 2" descr="http://www.saroblnews.ru/files/pages/30213/1389598078general_pages_i30213_na_podderjku_selskogo_xozyaistva_potratili_4_mlrd_budjetnyx_dene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8992" y="1857364"/>
            <a:ext cx="2095514" cy="1571635"/>
          </a:xfrm>
          <a:prstGeom prst="rect">
            <a:avLst/>
          </a:prstGeom>
          <a:noFill/>
        </p:spPr>
      </p:pic>
      <p:pic>
        <p:nvPicPr>
          <p:cNvPr id="1028" name="Picture 4" descr="http://www.agrobook.ru/sites/default/files/ovc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6512" y="3786190"/>
            <a:ext cx="2071702" cy="1413577"/>
          </a:xfrm>
          <a:prstGeom prst="rect">
            <a:avLst/>
          </a:prstGeom>
          <a:noFill/>
        </p:spPr>
      </p:pic>
      <p:pic>
        <p:nvPicPr>
          <p:cNvPr id="1030" name="Picture 6" descr="http://udmpravda.ru/cache/Article/5837/big/72d99623c1f19f2f5a750576bd20409f.jpg?139935914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4" y="3071810"/>
            <a:ext cx="2756123" cy="1643074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214282" y="4786322"/>
            <a:ext cx="264320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solidFill>
                  <a:schemeClr val="bg1"/>
                </a:solidFill>
              </a:rPr>
              <a:t> на предоставление субсидий сельскохозяйственным товаропроизводителям (кроме граждан, ведущих личное подсобное хозяйство) на оказание несвязанной поддержки в области растениеводства в 2014- 2016 г.г. – по 1,7 млн. рублей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715008" y="1785927"/>
            <a:ext cx="292895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sz="1200" dirty="0" smtClean="0">
                <a:solidFill>
                  <a:schemeClr val="bg1"/>
                </a:solidFill>
              </a:rPr>
              <a:t>на предоставление субсидий сельскохозяйственным товаропроизводителям на возмещение части затрат на уплату процентов по кредитам, привлеченным сельскохозяйственными товаропроизводителями в кредитных организациях на пополнение оборотных средств  в 2014 году – 7,0 млн. рублей, в 2015-2016 г.г.-  по 6,8 млн. рублей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000760" y="5143512"/>
            <a:ext cx="271464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solidFill>
                  <a:schemeClr val="bg1"/>
                </a:solidFill>
              </a:rPr>
              <a:t>на предоставление субсидий сельскохозяйственным товаропроизводителям на компенсацию части затрат на содержание маточного поголовья овец, ярок старше одного года и коз  в 2014 году  - 0,9 тыс. рублей, в  2015-2016 г.г. - по 1,1 тыс. рублей</a:t>
            </a:r>
          </a:p>
        </p:txBody>
      </p:sp>
      <p:pic>
        <p:nvPicPr>
          <p:cNvPr id="1032" name="Picture 8" descr="http://im4-tub-ru.yandex.net/i?id=104670573-35-72&amp;n=2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28992" y="5143512"/>
            <a:ext cx="2143125" cy="1428750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3286116" y="3786190"/>
            <a:ext cx="24288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solidFill>
                  <a:schemeClr val="bg1"/>
                </a:solidFill>
              </a:rPr>
              <a:t>на предоставления субсидий сельскохозяйственным товаропроизводителям на компенсацию части стоимости агрохимического обследования пашни  в 2014 – 2,3 млн. рублей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ru-RU" sz="1400" b="0" dirty="0" smtClean="0">
                <a:solidFill>
                  <a:schemeClr val="bg1"/>
                </a:solidFill>
              </a:rPr>
              <a:t/>
            </a:r>
            <a:br>
              <a:rPr lang="ru-RU" sz="1400" b="0" dirty="0" smtClean="0">
                <a:solidFill>
                  <a:schemeClr val="bg1"/>
                </a:solidFill>
              </a:rPr>
            </a:br>
            <a:endParaRPr lang="ru-RU" sz="1400" b="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3286124"/>
            <a:ext cx="3500462" cy="1285884"/>
          </a:xfrm>
        </p:spPr>
        <p:txBody>
          <a:bodyPr>
            <a:normAutofit lnSpcReduction="10000"/>
          </a:bodyPr>
          <a:lstStyle/>
          <a:p>
            <a:pPr marL="85725" indent="50800">
              <a:buNone/>
            </a:pPr>
            <a:r>
              <a:rPr lang="ru-RU" sz="1400" dirty="0" smtClean="0">
                <a:solidFill>
                  <a:schemeClr val="bg1"/>
                </a:solidFill>
              </a:rPr>
              <a:t>Расходы на </a:t>
            </a:r>
            <a:r>
              <a:rPr lang="ru-RU" sz="1400" b="1" dirty="0" smtClean="0">
                <a:solidFill>
                  <a:schemeClr val="bg1"/>
                </a:solidFill>
              </a:rPr>
              <a:t>«Другие вопросы в области </a:t>
            </a:r>
          </a:p>
          <a:p>
            <a:pPr marL="85725" indent="50800">
              <a:buNone/>
            </a:pPr>
            <a:r>
              <a:rPr lang="ru-RU" sz="1400" b="1" dirty="0" smtClean="0">
                <a:solidFill>
                  <a:schemeClr val="bg1"/>
                </a:solidFill>
              </a:rPr>
              <a:t>национальной экономики»</a:t>
            </a:r>
            <a:r>
              <a:rPr lang="ru-RU" sz="1400" dirty="0" smtClean="0">
                <a:solidFill>
                  <a:schemeClr val="bg1"/>
                </a:solidFill>
              </a:rPr>
              <a:t>: </a:t>
            </a:r>
          </a:p>
          <a:p>
            <a:pPr>
              <a:buNone/>
            </a:pPr>
            <a:r>
              <a:rPr lang="ru-RU" sz="1400" dirty="0" smtClean="0">
                <a:solidFill>
                  <a:schemeClr val="bg1"/>
                </a:solidFill>
              </a:rPr>
              <a:t>в 2014 году 3,4 млн. рублей, </a:t>
            </a:r>
          </a:p>
          <a:p>
            <a:pPr>
              <a:buNone/>
            </a:pPr>
            <a:r>
              <a:rPr lang="ru-RU" sz="1400" dirty="0" smtClean="0">
                <a:solidFill>
                  <a:schemeClr val="bg1"/>
                </a:solidFill>
              </a:rPr>
              <a:t>в 2015 году – 4,96 млн. рублей, </a:t>
            </a:r>
          </a:p>
          <a:p>
            <a:pPr>
              <a:buNone/>
            </a:pPr>
            <a:r>
              <a:rPr lang="ru-RU" sz="1400" dirty="0" smtClean="0">
                <a:solidFill>
                  <a:schemeClr val="bg1"/>
                </a:solidFill>
              </a:rPr>
              <a:t>в 2016 году - 5,0 млн. рублей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57158" y="428604"/>
            <a:ext cx="457203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chemeClr val="bg1"/>
                </a:solidFill>
              </a:rPr>
              <a:t>Расходы на </a:t>
            </a:r>
            <a:r>
              <a:rPr lang="ru-RU" sz="1400" b="1" dirty="0" smtClean="0">
                <a:solidFill>
                  <a:schemeClr val="bg1"/>
                </a:solidFill>
              </a:rPr>
              <a:t>«Дорожное хозяйство (дорожные фонды)»</a:t>
            </a:r>
            <a:r>
              <a:rPr lang="ru-RU" sz="1400" dirty="0" smtClean="0">
                <a:solidFill>
                  <a:schemeClr val="bg1"/>
                </a:solidFill>
              </a:rPr>
              <a:t>:</a:t>
            </a:r>
            <a:br>
              <a:rPr lang="ru-RU" sz="1400" dirty="0" smtClean="0">
                <a:solidFill>
                  <a:schemeClr val="bg1"/>
                </a:solidFill>
              </a:rPr>
            </a:br>
            <a:r>
              <a:rPr lang="ru-RU" sz="1400" dirty="0" smtClean="0">
                <a:solidFill>
                  <a:schemeClr val="bg1"/>
                </a:solidFill>
              </a:rPr>
              <a:t>в 2014 году  - 125,9 млн. рублей, </a:t>
            </a:r>
            <a:br>
              <a:rPr lang="ru-RU" sz="1400" dirty="0" smtClean="0">
                <a:solidFill>
                  <a:schemeClr val="bg1"/>
                </a:solidFill>
              </a:rPr>
            </a:br>
            <a:r>
              <a:rPr lang="ru-RU" sz="1400" dirty="0" smtClean="0">
                <a:solidFill>
                  <a:schemeClr val="bg1"/>
                </a:solidFill>
              </a:rPr>
              <a:t>в 2015 году  -  63,7 млн. рублей, </a:t>
            </a:r>
            <a:br>
              <a:rPr lang="ru-RU" sz="1400" dirty="0" smtClean="0">
                <a:solidFill>
                  <a:schemeClr val="bg1"/>
                </a:solidFill>
              </a:rPr>
            </a:br>
            <a:r>
              <a:rPr lang="ru-RU" sz="1400" dirty="0" smtClean="0">
                <a:solidFill>
                  <a:schemeClr val="bg1"/>
                </a:solidFill>
              </a:rPr>
              <a:t>в 2016 году – 72,3 млн. рублей</a:t>
            </a:r>
            <a:endParaRPr lang="ru-RU" sz="1400" dirty="0"/>
          </a:p>
        </p:txBody>
      </p:sp>
      <p:pic>
        <p:nvPicPr>
          <p:cNvPr id="38914" name="Picture 2" descr="http://img05.blogcu.com/v2/images/orj/s/i/l/silkroad-metin2/silkroad-metin2_13724417089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8" y="214290"/>
            <a:ext cx="2643205" cy="1652003"/>
          </a:xfrm>
          <a:prstGeom prst="rect">
            <a:avLst/>
          </a:prstGeom>
          <a:noFill/>
        </p:spPr>
      </p:pic>
      <p:pic>
        <p:nvPicPr>
          <p:cNvPr id="38916" name="Picture 4" descr="http://www.oreninform.ru/upload/iblock/dc6/1369389498_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1428736"/>
            <a:ext cx="2357454" cy="1768091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214678" y="2571744"/>
            <a:ext cx="564360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chemeClr val="bg1"/>
                </a:solidFill>
              </a:rPr>
              <a:t>- на ремонт и содержание автомобильных дорог </a:t>
            </a:r>
            <a:endParaRPr lang="ru-RU" sz="1200" dirty="0">
              <a:solidFill>
                <a:schemeClr val="bg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214678" y="2857496"/>
            <a:ext cx="564360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chemeClr val="bg1"/>
                </a:solidFill>
              </a:rPr>
              <a:t>- </a:t>
            </a:r>
            <a:r>
              <a:rPr lang="ru-RU" sz="1200" dirty="0" smtClean="0">
                <a:solidFill>
                  <a:schemeClr val="bg1"/>
                </a:solidFill>
              </a:rPr>
              <a:t>на мероприятия по обеспечению безопасности дорожного движения </a:t>
            </a:r>
            <a:endParaRPr lang="ru-RU" sz="1200" dirty="0">
              <a:solidFill>
                <a:schemeClr val="bg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214678" y="1928802"/>
            <a:ext cx="55721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chemeClr val="bg1"/>
                </a:solidFill>
              </a:rPr>
              <a:t>- на проектирование автомобильных дорог общего пользования местного значения с твердым покрытием до сельских населенных пунктов</a:t>
            </a:r>
            <a:r>
              <a:rPr lang="ru-RU" sz="1200" dirty="0" smtClean="0"/>
              <a:t> </a:t>
            </a:r>
            <a:r>
              <a:rPr lang="ru-RU" sz="1200" dirty="0" smtClean="0">
                <a:solidFill>
                  <a:schemeClr val="bg1"/>
                </a:solidFill>
              </a:rPr>
              <a:t>, не имеющих круглогодичной связи с сетью автомобильных дорог общего пользования </a:t>
            </a:r>
            <a:endParaRPr lang="ru-RU" sz="1200" dirty="0">
              <a:solidFill>
                <a:schemeClr val="bg1"/>
              </a:solidFill>
            </a:endParaRPr>
          </a:p>
        </p:txBody>
      </p:sp>
      <p:pic>
        <p:nvPicPr>
          <p:cNvPr id="38918" name="Picture 6" descr="http://vchera.com/uploads/13/03/22/o_8834_1_max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86182" y="3357562"/>
            <a:ext cx="1937153" cy="1428760"/>
          </a:xfrm>
          <a:prstGeom prst="rect">
            <a:avLst/>
          </a:prstGeom>
          <a:noFill/>
        </p:spPr>
      </p:pic>
      <p:sp>
        <p:nvSpPr>
          <p:cNvPr id="14" name="TextBox 13"/>
          <p:cNvSpPr txBox="1"/>
          <p:nvPr/>
        </p:nvSpPr>
        <p:spPr>
          <a:xfrm>
            <a:off x="5929322" y="3357562"/>
            <a:ext cx="24288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chemeClr val="bg1"/>
                </a:solidFill>
              </a:rPr>
              <a:t>На развитие субъектов малого и среднего предпринимательства: 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857884" y="3929066"/>
            <a:ext cx="30718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solidFill>
                  <a:schemeClr val="bg1"/>
                </a:solidFill>
              </a:rPr>
              <a:t>- на предоставление субсидий начинающим предпринимателям в целях возмещения части затрат по организации собственного дела 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857884" y="4786323"/>
            <a:ext cx="31432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solidFill>
                  <a:schemeClr val="bg1"/>
                </a:solidFill>
              </a:rPr>
              <a:t>- на  предоставление субсидий субъектам малого предпринимательства в приоритетных сферах деятельности в целях возмещения части стоимости приобретенных основных средств и (или) программного обеспечения 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2571736" y="4714885"/>
            <a:ext cx="121444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</a:rPr>
              <a:t>Мероприятия в сфере защиты прав потребителей </a:t>
            </a:r>
            <a:endParaRPr lang="ru-RU" sz="1200" b="1" dirty="0">
              <a:solidFill>
                <a:schemeClr val="bg1"/>
              </a:solidFill>
            </a:endParaRPr>
          </a:p>
        </p:txBody>
      </p:sp>
      <p:pic>
        <p:nvPicPr>
          <p:cNvPr id="38920" name="Picture 8" descr="http://www.topnews.ru/upload/media/2011/02/cceb63ac/cceb63ac_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4714884"/>
            <a:ext cx="2338910" cy="185737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/>
          <p:cNvSpPr/>
          <p:nvPr/>
        </p:nvSpPr>
        <p:spPr>
          <a:xfrm>
            <a:off x="3071803" y="1714489"/>
            <a:ext cx="3143272" cy="2643206"/>
          </a:xfrm>
          <a:prstGeom prst="ellipse">
            <a:avLst/>
          </a:prstGeom>
          <a:solidFill>
            <a:srgbClr val="FF9900"/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85720" y="214291"/>
            <a:ext cx="2357455" cy="2857520"/>
          </a:xfrm>
          <a:prstGeom prst="roundRect">
            <a:avLst/>
          </a:prstGeom>
          <a:solidFill>
            <a:srgbClr val="99FF33"/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85720" y="3429000"/>
            <a:ext cx="2571768" cy="3071834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643306" y="5143512"/>
            <a:ext cx="4929223" cy="150019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000364" y="142852"/>
            <a:ext cx="2786083" cy="1071570"/>
          </a:xfrm>
          <a:prstGeom prst="roundRect">
            <a:avLst/>
          </a:prstGeom>
          <a:solidFill>
            <a:srgbClr val="FF66FF"/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500827" y="285728"/>
            <a:ext cx="2286016" cy="4071966"/>
          </a:xfrm>
          <a:prstGeom prst="roundRect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428596" y="428606"/>
            <a:ext cx="2071703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Бюджетное послание Президента Российской Федерации «О бюджетной политике в </a:t>
            </a:r>
          </a:p>
          <a:p>
            <a:pPr algn="ctr"/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2014-2016 годах» от 13.06.2013 г.</a:t>
            </a: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071802" y="2143116"/>
            <a:ext cx="292895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Формирование проекта бюджета </a:t>
            </a:r>
            <a:r>
              <a:rPr lang="ru-RU" dirty="0" err="1" smtClean="0">
                <a:solidFill>
                  <a:schemeClr val="accent4">
                    <a:lumMod val="50000"/>
                  </a:schemeClr>
                </a:solidFill>
              </a:rPr>
              <a:t>Белокалитвинского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 района на 2014 год и на плановый период </a:t>
            </a:r>
          </a:p>
          <a:p>
            <a:pPr algn="ctr"/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2015 и 2016 годов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643702" y="428606"/>
            <a:ext cx="2071703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Основные направления бюджетной и налоговой политики Ростовской  области на </a:t>
            </a:r>
          </a:p>
          <a:p>
            <a:pPr algn="ctr"/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2014-2016 годы (постановление Правительства Ростовской области от 04.09.2013 №553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000364" y="214291"/>
            <a:ext cx="28575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Указы Президента Российской Федерации </a:t>
            </a:r>
          </a:p>
          <a:p>
            <a:pPr algn="ctr"/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 от 7 мая 2012 года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500695" y="6000768"/>
            <a:ext cx="1714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714744" y="5143512"/>
            <a:ext cx="478634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Прогноз социально-экономического развития </a:t>
            </a:r>
            <a:r>
              <a:rPr lang="ru-RU" dirty="0" err="1" smtClean="0">
                <a:solidFill>
                  <a:schemeClr val="accent4">
                    <a:lumMod val="50000"/>
                  </a:schemeClr>
                </a:solidFill>
              </a:rPr>
              <a:t>Белокалитвинского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 района  на 2014 -2016 годы (постановление Администрации </a:t>
            </a:r>
            <a:r>
              <a:rPr lang="ru-RU" dirty="0" err="1" smtClean="0">
                <a:solidFill>
                  <a:schemeClr val="accent4">
                    <a:lumMod val="50000"/>
                  </a:schemeClr>
                </a:solidFill>
              </a:rPr>
              <a:t>Белокалитвинксого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 района от </a:t>
            </a:r>
          </a:p>
          <a:p>
            <a:pPr algn="ctr"/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25.05.2013 №718)</a:t>
            </a:r>
          </a:p>
          <a:p>
            <a:pPr algn="ctr"/>
            <a:endParaRPr lang="ru-RU" dirty="0" smtClean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28596" y="3357564"/>
            <a:ext cx="2286016" cy="31854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Основные направления бюджетной и налоговой политики </a:t>
            </a:r>
            <a:r>
              <a:rPr lang="ru-RU" dirty="0" err="1" smtClean="0">
                <a:solidFill>
                  <a:schemeClr val="accent4">
                    <a:lumMod val="50000"/>
                  </a:schemeClr>
                </a:solidFill>
              </a:rPr>
              <a:t>Белокалитвинского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 района на 2014-2016 годы (постановление Администрации </a:t>
            </a:r>
            <a:r>
              <a:rPr lang="ru-RU" dirty="0" err="1" smtClean="0">
                <a:solidFill>
                  <a:schemeClr val="accent4">
                    <a:lumMod val="50000"/>
                  </a:schemeClr>
                </a:solidFill>
              </a:rPr>
              <a:t>Белокалитвинского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 района от </a:t>
            </a:r>
          </a:p>
          <a:p>
            <a:pPr algn="ctr"/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14.10.2013 №1704</a:t>
            </a:r>
          </a:p>
        </p:txBody>
      </p:sp>
      <p:cxnSp>
        <p:nvCxnSpPr>
          <p:cNvPr id="36" name="Прямая со стрелкой 35"/>
          <p:cNvCxnSpPr/>
          <p:nvPr/>
        </p:nvCxnSpPr>
        <p:spPr>
          <a:xfrm>
            <a:off x="2643175" y="1643050"/>
            <a:ext cx="756000" cy="500066"/>
          </a:xfrm>
          <a:prstGeom prst="straightConnector1">
            <a:avLst/>
          </a:prstGeom>
          <a:ln w="73025" cmpd="sng">
            <a:solidFill>
              <a:schemeClr val="bg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 стрелкой 44"/>
          <p:cNvCxnSpPr/>
          <p:nvPr/>
        </p:nvCxnSpPr>
        <p:spPr>
          <a:xfrm flipV="1">
            <a:off x="2857489" y="4071942"/>
            <a:ext cx="714380" cy="642942"/>
          </a:xfrm>
          <a:prstGeom prst="straightConnector1">
            <a:avLst/>
          </a:prstGeom>
          <a:ln w="60325" cmpd="sng">
            <a:solidFill>
              <a:schemeClr val="bg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 стрелкой 47"/>
          <p:cNvCxnSpPr/>
          <p:nvPr/>
        </p:nvCxnSpPr>
        <p:spPr>
          <a:xfrm rot="5400000">
            <a:off x="4394200" y="1463661"/>
            <a:ext cx="500066" cy="1588"/>
          </a:xfrm>
          <a:prstGeom prst="straightConnector1">
            <a:avLst/>
          </a:prstGeom>
          <a:ln w="73025" cmpd="sng">
            <a:solidFill>
              <a:schemeClr val="bg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 стрелкой 51"/>
          <p:cNvCxnSpPr/>
          <p:nvPr/>
        </p:nvCxnSpPr>
        <p:spPr>
          <a:xfrm rot="5400000">
            <a:off x="5715008" y="1357297"/>
            <a:ext cx="785818" cy="785819"/>
          </a:xfrm>
          <a:prstGeom prst="straightConnector1">
            <a:avLst/>
          </a:prstGeom>
          <a:ln w="73025" cmpd="sng">
            <a:solidFill>
              <a:schemeClr val="bg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Прямая со стрелкой 61"/>
          <p:cNvCxnSpPr/>
          <p:nvPr/>
        </p:nvCxnSpPr>
        <p:spPr>
          <a:xfrm rot="16200000" flipV="1">
            <a:off x="5179223" y="4250538"/>
            <a:ext cx="1071570" cy="714380"/>
          </a:xfrm>
          <a:prstGeom prst="straightConnector1">
            <a:avLst/>
          </a:prstGeom>
          <a:ln w="73025" cmpd="sng">
            <a:solidFill>
              <a:schemeClr val="bg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1707E3"/>
                </a:solidFill>
                <a:latin typeface="+mn-lt"/>
              </a:rPr>
              <a:t>Расходы  бюджета </a:t>
            </a:r>
            <a:r>
              <a:rPr lang="ru-RU" sz="2800" dirty="0" err="1" smtClean="0">
                <a:solidFill>
                  <a:srgbClr val="1707E3"/>
                </a:solidFill>
                <a:latin typeface="+mn-lt"/>
              </a:rPr>
              <a:t>Белокалитвинского</a:t>
            </a:r>
            <a:r>
              <a:rPr lang="ru-RU" sz="2800" dirty="0" smtClean="0">
                <a:solidFill>
                  <a:srgbClr val="1707E3"/>
                </a:solidFill>
                <a:latin typeface="+mn-lt"/>
              </a:rPr>
              <a:t> района в сфере жилищно-коммунального хозяйства</a:t>
            </a:r>
            <a:endParaRPr lang="ru-RU" sz="28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1428736"/>
            <a:ext cx="8001056" cy="1000132"/>
          </a:xfrm>
        </p:spPr>
        <p:txBody>
          <a:bodyPr/>
          <a:lstStyle/>
          <a:p>
            <a:pPr algn="ctr">
              <a:buNone/>
            </a:pPr>
            <a:r>
              <a:rPr lang="ru-RU" sz="1800" dirty="0" smtClean="0">
                <a:solidFill>
                  <a:srgbClr val="FFFF00"/>
                </a:solidFill>
              </a:rPr>
              <a:t>Общий объем расходов в 2014 году составит – 517,0 млн. рублей, </a:t>
            </a:r>
          </a:p>
          <a:p>
            <a:pPr algn="ctr">
              <a:buNone/>
            </a:pPr>
            <a:r>
              <a:rPr lang="ru-RU" sz="1800" dirty="0" smtClean="0">
                <a:solidFill>
                  <a:srgbClr val="FFFF00"/>
                </a:solidFill>
              </a:rPr>
              <a:t>в 2015 году – 313,0 млн. рублей, в 2016 году – 282,4 млн. рублей, в том числе :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2357430"/>
            <a:ext cx="328614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1400" dirty="0" smtClean="0">
                <a:solidFill>
                  <a:schemeClr val="bg1"/>
                </a:solidFill>
              </a:rPr>
              <a:t>Расходы на </a:t>
            </a:r>
            <a:r>
              <a:rPr lang="ru-RU" sz="1400" b="1" dirty="0" smtClean="0">
                <a:solidFill>
                  <a:schemeClr val="bg1"/>
                </a:solidFill>
              </a:rPr>
              <a:t> «Жилищное хозяйство»: </a:t>
            </a:r>
          </a:p>
          <a:p>
            <a:pPr>
              <a:buNone/>
            </a:pPr>
            <a:r>
              <a:rPr lang="ru-RU" sz="1400" dirty="0" smtClean="0">
                <a:solidFill>
                  <a:schemeClr val="bg1"/>
                </a:solidFill>
              </a:rPr>
              <a:t>в 2014 году – 426,2 млн. рублей,</a:t>
            </a:r>
          </a:p>
          <a:p>
            <a:pPr>
              <a:buNone/>
            </a:pPr>
            <a:r>
              <a:rPr lang="ru-RU" sz="1400" dirty="0" smtClean="0">
                <a:solidFill>
                  <a:schemeClr val="bg1"/>
                </a:solidFill>
              </a:rPr>
              <a:t>в 2015 году – 186,6 млн. рублей, </a:t>
            </a:r>
          </a:p>
          <a:p>
            <a:pPr>
              <a:buNone/>
            </a:pPr>
            <a:r>
              <a:rPr lang="ru-RU" sz="1400" dirty="0" smtClean="0">
                <a:solidFill>
                  <a:schemeClr val="bg1"/>
                </a:solidFill>
              </a:rPr>
              <a:t>в 2016 году – 129,2 млн. рублей.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357422" y="4071942"/>
            <a:ext cx="62151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solidFill>
                  <a:schemeClr val="bg1"/>
                </a:solidFill>
              </a:rPr>
              <a:t>- на обеспечение мероприятий по переселению граждан из многоквартирного аварийного жилищного фонда, признанного непригодным для проживания, аварийным и подлежащим сносу или реконструкции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285984" y="4786322"/>
            <a:ext cx="55007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solidFill>
                  <a:schemeClr val="bg1"/>
                </a:solidFill>
              </a:rPr>
              <a:t>- на предоставление субсидий управляющим организациям, ТСЖ, ЖСК, жилищным или иным специализированным потребительским кооперативам на замену и модернизацию лифтов, отработавших срок службы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357422" y="5429264"/>
            <a:ext cx="592933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chemeClr val="bg1"/>
                </a:solidFill>
              </a:rPr>
              <a:t>- на предоставление субсидий управляющим организациям, товариществам собственников жилья, жилищно-строительным кооперативам, жилищным или иным специализированным потребительским кооперативам на проведение капитального ремонта многоквартирных домов, разработку и (или) изготовление проектно-сметной документации, проведение энергетических обследований многоквартирных домов</a:t>
            </a:r>
            <a:endParaRPr lang="ru-RU" sz="1200" dirty="0">
              <a:solidFill>
                <a:schemeClr val="bg1"/>
              </a:solidFill>
            </a:endParaRPr>
          </a:p>
        </p:txBody>
      </p:sp>
      <p:pic>
        <p:nvPicPr>
          <p:cNvPr id="41988" name="Picture 4" descr="http://kalitva-land.ru/upload/iblock/42b/2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86182" y="2143116"/>
            <a:ext cx="3184131" cy="1911036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3286116" y="4857760"/>
            <a:ext cx="22860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solidFill>
                  <a:schemeClr val="bg1"/>
                </a:solidFill>
              </a:rPr>
              <a:t> </a:t>
            </a:r>
          </a:p>
        </p:txBody>
      </p:sp>
      <p:pic>
        <p:nvPicPr>
          <p:cNvPr id="41990" name="Picture 6" descr="http://f.azh.kz/news-kaz/004/623/48vopr-lift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3714752"/>
            <a:ext cx="1845368" cy="260668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5720" y="214290"/>
            <a:ext cx="85725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1400" dirty="0" smtClean="0">
                <a:solidFill>
                  <a:schemeClr val="bg1"/>
                </a:solidFill>
              </a:rPr>
              <a:t>Расходы на </a:t>
            </a:r>
            <a:r>
              <a:rPr lang="ru-RU" sz="1400" b="1" dirty="0" smtClean="0">
                <a:solidFill>
                  <a:schemeClr val="bg1"/>
                </a:solidFill>
              </a:rPr>
              <a:t> «Коммунальное хозяйство»: </a:t>
            </a:r>
          </a:p>
          <a:p>
            <a:pPr>
              <a:buNone/>
            </a:pPr>
            <a:r>
              <a:rPr lang="ru-RU" sz="1400" dirty="0" smtClean="0">
                <a:solidFill>
                  <a:schemeClr val="bg1"/>
                </a:solidFill>
              </a:rPr>
              <a:t>в 2014 году – 90,8 млн. рублей, в 2015 году – 126,4 млн. рублей, в 2016 году – 153,2 млн. рублей</a:t>
            </a:r>
            <a:endParaRPr lang="ru-RU" sz="1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071802" y="1000108"/>
            <a:ext cx="31432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chemeClr val="bg1"/>
                </a:solidFill>
              </a:rPr>
              <a:t>- на строительство и реконструкцию объектов водопроводно-канализационного хозяйства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071802" y="2714620"/>
            <a:ext cx="350046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chemeClr val="bg1"/>
                </a:solidFill>
              </a:rPr>
              <a:t>- на разработку проектно-сметной документации на строительство, реконструкцию и капитальный ремонт объектов водопроводно-канализационного хозяйства </a:t>
            </a:r>
            <a:endParaRPr lang="ru-RU" sz="1200" dirty="0">
              <a:solidFill>
                <a:schemeClr val="bg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000364" y="1857364"/>
            <a:ext cx="33575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chemeClr val="bg1"/>
                </a:solidFill>
              </a:rPr>
              <a:t> - на разработку проектно-сметной документации на строительство, реконструкцию и капитальный ремонт объектов теплоэнергетики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071802" y="4357694"/>
            <a:ext cx="35004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solidFill>
                  <a:schemeClr val="bg1"/>
                </a:solidFill>
              </a:rPr>
              <a:t> - на развитие материальной базы муниципальных образований в сфере обращения с твердыми бытовыми отходами, включая приобретение мусоровозов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071802" y="3643314"/>
            <a:ext cx="56436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solidFill>
                  <a:schemeClr val="bg1"/>
                </a:solidFill>
              </a:rPr>
              <a:t>- на развитие материальной базы муниципальных образований в сфере обращения с твердыми бытовыми отходами, включая приобретение бункеров (</a:t>
            </a:r>
            <a:r>
              <a:rPr lang="ru-RU" sz="1200" dirty="0" err="1" smtClean="0">
                <a:solidFill>
                  <a:schemeClr val="bg1"/>
                </a:solidFill>
              </a:rPr>
              <a:t>бункеров</a:t>
            </a:r>
            <a:r>
              <a:rPr lang="ru-RU" sz="1200" dirty="0" smtClean="0">
                <a:solidFill>
                  <a:schemeClr val="bg1"/>
                </a:solidFill>
              </a:rPr>
              <a:t> накопителей) для сбора твердых бытовых отходов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143240" y="5286388"/>
            <a:ext cx="35004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solidFill>
                  <a:schemeClr val="bg1"/>
                </a:solidFill>
              </a:rPr>
              <a:t>- на разработку проектно-сметной документации на строительство и реконструкцию объектов размещения твердых бытовых отходов </a:t>
            </a:r>
          </a:p>
        </p:txBody>
      </p:sp>
      <p:pic>
        <p:nvPicPr>
          <p:cNvPr id="43012" name="Picture 4" descr="http://izolyacii.net/f/core/files/178/129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000108"/>
            <a:ext cx="2214578" cy="2500330"/>
          </a:xfrm>
          <a:prstGeom prst="rect">
            <a:avLst/>
          </a:prstGeom>
          <a:noFill/>
        </p:spPr>
      </p:pic>
      <p:pic>
        <p:nvPicPr>
          <p:cNvPr id="43014" name="Picture 6" descr="http://www.vodocanal.org/tinymce/uplimages/2011-08-11/a5e82c69d0538d611d8b3487dab27cf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72264" y="928670"/>
            <a:ext cx="2071702" cy="2357454"/>
          </a:xfrm>
          <a:prstGeom prst="rect">
            <a:avLst/>
          </a:prstGeom>
          <a:noFill/>
        </p:spPr>
      </p:pic>
      <p:pic>
        <p:nvPicPr>
          <p:cNvPr id="43020" name="Picture 12" descr="http://i2.autoprodazha.com/pictures/7-6-2013/1611033/Musorovoz-GAZ-1611033_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3929066"/>
            <a:ext cx="2571768" cy="1757365"/>
          </a:xfrm>
          <a:prstGeom prst="rect">
            <a:avLst/>
          </a:prstGeom>
          <a:noFill/>
        </p:spPr>
      </p:pic>
      <p:pic>
        <p:nvPicPr>
          <p:cNvPr id="43022" name="Picture 14" descr="http://taganrog.rostovskaya-oblast.doski.ru/i/25/31/25312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86578" y="4286256"/>
            <a:ext cx="1899946" cy="17859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1707E3"/>
                </a:solidFill>
                <a:latin typeface="+mn-lt"/>
              </a:rPr>
              <a:t>Расходы  бюджета </a:t>
            </a:r>
            <a:r>
              <a:rPr lang="ru-RU" sz="2800" dirty="0" err="1" smtClean="0">
                <a:solidFill>
                  <a:srgbClr val="1707E3"/>
                </a:solidFill>
                <a:latin typeface="+mn-lt"/>
              </a:rPr>
              <a:t>Белокалитвинского</a:t>
            </a:r>
            <a:r>
              <a:rPr lang="ru-RU" sz="2800" dirty="0" smtClean="0">
                <a:solidFill>
                  <a:srgbClr val="1707E3"/>
                </a:solidFill>
                <a:latin typeface="+mn-lt"/>
              </a:rPr>
              <a:t> района на 2014 год в сфере образования</a:t>
            </a:r>
            <a:endParaRPr lang="ru-RU" sz="2800" dirty="0">
              <a:solidFill>
                <a:srgbClr val="1707E3"/>
              </a:solidFill>
              <a:latin typeface="+mn-lt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4572000" y="1600201"/>
            <a:ext cx="4114800" cy="2757493"/>
          </a:xfrm>
        </p:spPr>
        <p:txBody>
          <a:bodyPr>
            <a:normAutofit fontScale="85000" lnSpcReduction="20000"/>
          </a:bodyPr>
          <a:lstStyle/>
          <a:p>
            <a:pPr>
              <a:buClr>
                <a:srgbClr val="1707E3"/>
              </a:buClr>
              <a:buFont typeface="Wingdings" pitchFamily="2" charset="2"/>
              <a:buChar char="v"/>
            </a:pPr>
            <a:r>
              <a:rPr lang="ru-RU" sz="2300" dirty="0" smtClean="0">
                <a:solidFill>
                  <a:srgbClr val="FFFF00"/>
                </a:solidFill>
              </a:rPr>
              <a:t>402 419,6 тыс. руб. - Дошкольное образование </a:t>
            </a:r>
          </a:p>
          <a:p>
            <a:pPr>
              <a:buClr>
                <a:srgbClr val="1707E3"/>
              </a:buClr>
              <a:buFont typeface="Wingdings" pitchFamily="2" charset="2"/>
              <a:buChar char="v"/>
            </a:pPr>
            <a:r>
              <a:rPr lang="ru-RU" sz="2300" dirty="0" smtClean="0">
                <a:solidFill>
                  <a:srgbClr val="FFFF00"/>
                </a:solidFill>
              </a:rPr>
              <a:t>650 767,7 тыс. руб. - Общее образование</a:t>
            </a:r>
          </a:p>
          <a:p>
            <a:pPr>
              <a:buClr>
                <a:srgbClr val="1707E3"/>
              </a:buClr>
              <a:buFont typeface="Wingdings" pitchFamily="2" charset="2"/>
              <a:buChar char="v"/>
            </a:pPr>
            <a:r>
              <a:rPr lang="ru-RU" sz="2300" dirty="0" smtClean="0">
                <a:solidFill>
                  <a:srgbClr val="FFFF00"/>
                </a:solidFill>
              </a:rPr>
              <a:t>21 511,0 тыс. руб. - Молодежная политика и оздоровление детей </a:t>
            </a:r>
          </a:p>
          <a:p>
            <a:pPr>
              <a:buClr>
                <a:srgbClr val="1707E3"/>
              </a:buClr>
              <a:buFont typeface="Wingdings" pitchFamily="2" charset="2"/>
              <a:buChar char="v"/>
            </a:pPr>
            <a:r>
              <a:rPr lang="ru-RU" sz="2300" dirty="0" smtClean="0">
                <a:solidFill>
                  <a:srgbClr val="FFFF00"/>
                </a:solidFill>
              </a:rPr>
              <a:t>26 095,2  тыс. руб. - Другие вопросы в области образования</a:t>
            </a:r>
          </a:p>
          <a:p>
            <a:pPr>
              <a:buFont typeface="Wingdings" pitchFamily="2" charset="2"/>
              <a:buChar char="v"/>
            </a:pPr>
            <a:endParaRPr lang="ru-RU" dirty="0"/>
          </a:p>
        </p:txBody>
      </p:sp>
      <p:pic>
        <p:nvPicPr>
          <p:cNvPr id="1026" name="Picture 2" descr="http://www.deita.ru/upload/iblock/8f5/176126_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1785926"/>
            <a:ext cx="3619500" cy="21717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graphicFrame>
        <p:nvGraphicFramePr>
          <p:cNvPr id="8" name="Диаграмма 7"/>
          <p:cNvGraphicFramePr/>
          <p:nvPr/>
        </p:nvGraphicFramePr>
        <p:xfrm>
          <a:off x="1214414" y="4429132"/>
          <a:ext cx="7143800" cy="21431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86808" cy="50006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1707E3"/>
                </a:solidFill>
                <a:latin typeface="+mn-lt"/>
              </a:rPr>
              <a:t>Образование</a:t>
            </a:r>
            <a:endParaRPr lang="ru-RU" dirty="0">
              <a:solidFill>
                <a:srgbClr val="1707E3"/>
              </a:solidFill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28596" y="857233"/>
            <a:ext cx="8215370" cy="357190"/>
          </a:xfrm>
        </p:spPr>
        <p:txBody>
          <a:bodyPr>
            <a:normAutofit fontScale="77500" lnSpcReduction="20000"/>
          </a:bodyPr>
          <a:lstStyle/>
          <a:p>
            <a:pPr algn="ctr">
              <a:buNone/>
            </a:pPr>
            <a:r>
              <a:rPr lang="ru-RU" dirty="0" smtClean="0">
                <a:solidFill>
                  <a:srgbClr val="FFFF00"/>
                </a:solidFill>
              </a:rPr>
              <a:t>Направления в сфере образования на 2014-2016 годы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14282" y="1285860"/>
            <a:ext cx="1857388" cy="242889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14282" y="3857628"/>
            <a:ext cx="1857388" cy="264320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428860" y="1285860"/>
            <a:ext cx="1857388" cy="242889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786314" y="3929066"/>
            <a:ext cx="1857388" cy="250033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428860" y="3929066"/>
            <a:ext cx="1928826" cy="257176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786314" y="1285860"/>
            <a:ext cx="1857388" cy="242889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2571736" y="1360135"/>
            <a:ext cx="1643074" cy="20928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Обеспечение прав граждан</a:t>
            </a:r>
            <a:endParaRPr kumimoji="0" lang="ru-RU" sz="1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на получение образования в</a:t>
            </a:r>
            <a:endParaRPr kumimoji="0" lang="ru-RU" sz="1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общеобразовательных</a:t>
            </a:r>
            <a:endParaRPr kumimoji="0" lang="ru-RU" sz="1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организациях в 2014 году</a:t>
            </a:r>
            <a:r>
              <a:rPr kumimoji="0" lang="ru-RU" sz="1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Georgia" pitchFamily="18" charset="0"/>
              </a:rPr>
              <a:t> –</a:t>
            </a:r>
            <a:endParaRPr kumimoji="0" lang="ru-RU" sz="1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550,5 млн. рублей, в 2015</a:t>
            </a:r>
            <a:endParaRPr kumimoji="0" lang="ru-RU" sz="1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году – 564,3млн. рублей,</a:t>
            </a:r>
            <a:endParaRPr kumimoji="0" lang="ru-RU" sz="1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в 2016 году – 596,6млн.</a:t>
            </a:r>
            <a:endParaRPr kumimoji="0" lang="ru-RU" sz="1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рублей</a:t>
            </a:r>
            <a:endParaRPr kumimoji="0" lang="ru-RU" sz="1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(общеобразовательные</a:t>
            </a:r>
            <a:endParaRPr kumimoji="0" lang="ru-RU" sz="1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школы)</a:t>
            </a:r>
            <a:endParaRPr kumimoji="0" lang="ru-RU" sz="1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2571736" y="4131854"/>
            <a:ext cx="1643074" cy="20928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Финансовое обеспечение</a:t>
            </a:r>
            <a:endParaRPr kumimoji="0" lang="ru-RU" sz="1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функционирования</a:t>
            </a:r>
            <a:endParaRPr kumimoji="0" lang="ru-RU" sz="1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учреждений дополнительного</a:t>
            </a:r>
            <a:r>
              <a:rPr kumimoji="0" lang="ru-RU" sz="100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 образования детей</a:t>
            </a:r>
            <a:r>
              <a:rPr kumimoji="0" lang="ru-RU" sz="1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 в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2014 году –</a:t>
            </a:r>
            <a:endParaRPr kumimoji="0" lang="ru-RU" sz="1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99,0 млн. рублей, в 2015</a:t>
            </a:r>
            <a:endParaRPr kumimoji="0" lang="ru-RU" sz="1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году – 104,0 млн. рублей, в</a:t>
            </a:r>
            <a:endParaRPr kumimoji="0" lang="ru-RU" sz="1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2016 году – 110,3 млн.</a:t>
            </a:r>
            <a:endParaRPr kumimoji="0" lang="ru-RU" sz="1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рублей</a:t>
            </a:r>
            <a:endParaRPr kumimoji="0" lang="ru-RU" sz="1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(музыкальные школы, ДДТ,</a:t>
            </a:r>
            <a:r>
              <a:rPr kumimoji="0" lang="ru-RU" sz="1000" i="1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 ЦТТ, ДЮСШ</a:t>
            </a:r>
            <a:r>
              <a:rPr kumimoji="0" lang="ru-RU" sz="1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Georgia" pitchFamily="18" charset="0"/>
              </a:rPr>
              <a:t>)</a:t>
            </a:r>
            <a:endParaRPr kumimoji="0" lang="ru-RU" sz="1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214282" y="1285860"/>
            <a:ext cx="1857388" cy="2407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chemeClr val="accent6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Реализация переданных с 1 января 2014 года полномочий Ростовской области по</a:t>
            </a:r>
            <a:endParaRPr kumimoji="0" lang="ru-RU" sz="1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Georgia" pitchFamily="18" charset="0"/>
              </a:rPr>
              <a:t>получению</a:t>
            </a:r>
            <a:endParaRPr kumimoji="0" lang="ru-RU" sz="1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Georgia" pitchFamily="18" charset="0"/>
              </a:rPr>
              <a:t>дошкольного</a:t>
            </a:r>
            <a:endParaRPr kumimoji="0" lang="ru-RU" sz="1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Georgia" pitchFamily="18" charset="0"/>
              </a:rPr>
              <a:t>образования в</a:t>
            </a:r>
            <a:endParaRPr kumimoji="0" lang="ru-RU" sz="1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Georgia" pitchFamily="18" charset="0"/>
              </a:rPr>
              <a:t>муниципальных</a:t>
            </a:r>
            <a:endParaRPr kumimoji="0" lang="ru-RU" sz="1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дошкольных</a:t>
            </a:r>
            <a:endParaRPr kumimoji="0" lang="ru-RU" sz="1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образовательных</a:t>
            </a:r>
            <a:endParaRPr kumimoji="0" lang="ru-RU" sz="1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организациях в 2014 году –</a:t>
            </a:r>
            <a:endParaRPr kumimoji="0" lang="ru-RU" sz="1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117,5 млн. рублей, в 2015</a:t>
            </a:r>
            <a:endParaRPr kumimoji="0" lang="ru-RU" sz="1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году 124,3млн. рублей, в</a:t>
            </a:r>
            <a:endParaRPr kumimoji="0" lang="ru-RU" sz="1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2016 году – 132,5млн.</a:t>
            </a:r>
            <a:endParaRPr kumimoji="0" lang="ru-RU" sz="1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рублей</a:t>
            </a:r>
            <a:endParaRPr kumimoji="0" lang="ru-RU" sz="1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(детские сады)</a:t>
            </a:r>
            <a:endParaRPr kumimoji="0" lang="ru-RU" sz="1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14282" y="4357694"/>
            <a:ext cx="1857388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000" dirty="0" smtClean="0">
                <a:solidFill>
                  <a:schemeClr val="bg1"/>
                </a:solidFill>
              </a:rPr>
              <a:t>Финансовое обеспечение муниципальных учреждений дошкольного образования, в части расходов по уходу и присмотру за воспитанниками </a:t>
            </a:r>
            <a:r>
              <a:rPr lang="ru-RU" sz="1000" dirty="0" smtClean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в 2014 году –</a:t>
            </a:r>
            <a:endParaRPr lang="ru-RU" sz="1000" dirty="0" smtClean="0"/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000" dirty="0" smtClean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135,8 млн. рублей, в 2015</a:t>
            </a:r>
            <a:endParaRPr lang="ru-RU" sz="1000" dirty="0" smtClean="0"/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000" dirty="0" smtClean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году – 137,6 млн. рублей, в</a:t>
            </a:r>
            <a:endParaRPr lang="ru-RU" sz="1000" dirty="0" smtClean="0"/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000" dirty="0" smtClean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2016 году – 139,3млн.</a:t>
            </a:r>
            <a:endParaRPr lang="ru-RU" sz="1000" dirty="0" smtClean="0"/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000" dirty="0" smtClean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Рублей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000" dirty="0" smtClean="0">
                <a:solidFill>
                  <a:schemeClr val="bg1"/>
                </a:solidFill>
              </a:rPr>
              <a:t> (детские сады)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929190" y="1785926"/>
            <a:ext cx="15716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000" dirty="0" smtClean="0">
                <a:solidFill>
                  <a:schemeClr val="bg1"/>
                </a:solidFill>
              </a:rPr>
              <a:t>Организация отдыха детей в каникулярное время</a:t>
            </a:r>
            <a:r>
              <a:rPr lang="ru-RU" sz="1000" dirty="0" smtClean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 в 2014 году –</a:t>
            </a:r>
            <a:endParaRPr lang="ru-RU" sz="1000" dirty="0" smtClean="0"/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000" dirty="0" smtClean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20,9 млн. рублей, в 2015</a:t>
            </a:r>
            <a:endParaRPr lang="ru-RU" sz="1000" dirty="0" smtClean="0"/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000" dirty="0" smtClean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году – 21,8 млн. рублей, в</a:t>
            </a:r>
            <a:endParaRPr lang="ru-RU" sz="1000" dirty="0" smtClean="0"/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000" dirty="0" smtClean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2016 году – 22,9 млн.</a:t>
            </a:r>
            <a:endParaRPr lang="ru-RU" sz="1000" dirty="0" smtClean="0"/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000" dirty="0" smtClean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рублей</a:t>
            </a:r>
            <a:endParaRPr lang="ru-RU" sz="1000" dirty="0" smtClean="0">
              <a:solidFill>
                <a:schemeClr val="bg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857752" y="4214818"/>
            <a:ext cx="1714512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000" dirty="0" smtClean="0">
                <a:solidFill>
                  <a:schemeClr val="bg1"/>
                </a:solidFill>
              </a:rPr>
              <a:t>Финансовое обеспечение функционирования деятельности Центра </a:t>
            </a:r>
            <a:r>
              <a:rPr lang="ru-RU" sz="1000" dirty="0" err="1" smtClean="0">
                <a:solidFill>
                  <a:schemeClr val="bg1"/>
                </a:solidFill>
              </a:rPr>
              <a:t>психолого-медико-социального</a:t>
            </a:r>
            <a:r>
              <a:rPr lang="ru-RU" sz="1000" dirty="0" smtClean="0">
                <a:solidFill>
                  <a:schemeClr val="bg1"/>
                </a:solidFill>
              </a:rPr>
              <a:t> сопровождения </a:t>
            </a:r>
            <a:r>
              <a:rPr lang="ru-RU" sz="1000" dirty="0" smtClean="0">
                <a:solidFill>
                  <a:schemeClr val="bg1"/>
                </a:solidFill>
                <a:ea typeface="Times New Roman" pitchFamily="18" charset="0"/>
                <a:cs typeface="Times New Roman" pitchFamily="18" charset="0"/>
              </a:rPr>
              <a:t>в 2014 году –</a:t>
            </a:r>
            <a:endParaRPr lang="ru-RU" sz="1000" dirty="0" smtClean="0">
              <a:solidFill>
                <a:schemeClr val="bg1"/>
              </a:solidFill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000" dirty="0" smtClean="0">
                <a:solidFill>
                  <a:schemeClr val="bg1"/>
                </a:solidFill>
                <a:ea typeface="Times New Roman" pitchFamily="18" charset="0"/>
                <a:cs typeface="Times New Roman" pitchFamily="18" charset="0"/>
              </a:rPr>
              <a:t>2,3 млн. рублей, в 2015</a:t>
            </a:r>
            <a:endParaRPr lang="ru-RU" sz="1000" dirty="0" smtClean="0">
              <a:solidFill>
                <a:schemeClr val="bg1"/>
              </a:solidFill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000" dirty="0" smtClean="0">
                <a:solidFill>
                  <a:schemeClr val="bg1"/>
                </a:solidFill>
                <a:ea typeface="Times New Roman" pitchFamily="18" charset="0"/>
                <a:cs typeface="Times New Roman" pitchFamily="18" charset="0"/>
              </a:rPr>
              <a:t>году – 2,4 млн. рублей, в</a:t>
            </a:r>
            <a:endParaRPr lang="ru-RU" sz="1000" dirty="0" smtClean="0">
              <a:solidFill>
                <a:schemeClr val="bg1"/>
              </a:solidFill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000" dirty="0" smtClean="0">
                <a:solidFill>
                  <a:schemeClr val="bg1"/>
                </a:solidFill>
                <a:ea typeface="Times New Roman" pitchFamily="18" charset="0"/>
                <a:cs typeface="Times New Roman" pitchFamily="18" charset="0"/>
              </a:rPr>
              <a:t>2016 году – 2,4млн.</a:t>
            </a:r>
            <a:endParaRPr lang="ru-RU" sz="1000" dirty="0" smtClean="0">
              <a:solidFill>
                <a:schemeClr val="bg1"/>
              </a:solidFill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000" dirty="0" smtClean="0">
                <a:solidFill>
                  <a:schemeClr val="bg1"/>
                </a:solidFill>
                <a:ea typeface="Times New Roman" pitchFamily="18" charset="0"/>
                <a:cs typeface="Times New Roman" pitchFamily="18" charset="0"/>
              </a:rPr>
              <a:t>рублей</a:t>
            </a:r>
            <a:endParaRPr lang="ru-RU" sz="1000" dirty="0" smtClean="0">
              <a:solidFill>
                <a:schemeClr val="bg1"/>
              </a:solidFill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6929454" y="3857628"/>
            <a:ext cx="2000264" cy="257176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000" dirty="0" smtClean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Финансовое обеспечение</a:t>
            </a:r>
            <a:endParaRPr lang="ru-RU" sz="1000" dirty="0" smtClean="0">
              <a:solidFill>
                <a:schemeClr val="tx1"/>
              </a:solidFill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000" dirty="0" smtClean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функционирования деятельности</a:t>
            </a:r>
            <a:endParaRPr lang="ru-RU" sz="1000" dirty="0" smtClean="0">
              <a:solidFill>
                <a:schemeClr val="tx1"/>
              </a:solidFill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000" dirty="0" smtClean="0">
                <a:solidFill>
                  <a:schemeClr val="bg1"/>
                </a:solidFill>
              </a:rPr>
              <a:t>центра бухгалтерского обслуживания учреждений образования </a:t>
            </a:r>
            <a:r>
              <a:rPr lang="ru-RU" sz="1000" dirty="0" smtClean="0">
                <a:solidFill>
                  <a:schemeClr val="bg1"/>
                </a:solidFill>
                <a:ea typeface="Times New Roman" pitchFamily="18" charset="0"/>
                <a:cs typeface="Times New Roman" pitchFamily="18" charset="0"/>
              </a:rPr>
              <a:t>в 2014 </a:t>
            </a:r>
            <a:r>
              <a:rPr lang="ru-RU" sz="1000" dirty="0" smtClean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году –</a:t>
            </a:r>
            <a:endParaRPr lang="ru-RU" sz="1000" dirty="0" smtClean="0">
              <a:solidFill>
                <a:schemeClr val="tx1"/>
              </a:solidFill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000" dirty="0" smtClean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10,9 млн. рублей, в 2015</a:t>
            </a:r>
            <a:endParaRPr lang="ru-RU" sz="1000" dirty="0" smtClean="0">
              <a:solidFill>
                <a:schemeClr val="tx1"/>
              </a:solidFill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000" dirty="0" smtClean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году – 10,8 млн. рублей, в</a:t>
            </a:r>
            <a:endParaRPr lang="ru-RU" sz="1000" dirty="0" smtClean="0">
              <a:solidFill>
                <a:schemeClr val="tx1"/>
              </a:solidFill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000" dirty="0" smtClean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2016 году – 10,9 млн.</a:t>
            </a:r>
            <a:endParaRPr lang="ru-RU" sz="1000" dirty="0" smtClean="0">
              <a:solidFill>
                <a:schemeClr val="tx1"/>
              </a:solidFill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000" dirty="0" smtClean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рублей</a:t>
            </a:r>
            <a:endParaRPr lang="ru-RU" sz="1000" dirty="0" smtClean="0">
              <a:solidFill>
                <a:schemeClr val="tx1"/>
              </a:solidFill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6929454" y="1285860"/>
            <a:ext cx="1928826" cy="235745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000" dirty="0" smtClean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Финансовое обеспечение</a:t>
            </a:r>
            <a:endParaRPr lang="ru-RU" sz="1000" dirty="0" smtClean="0">
              <a:solidFill>
                <a:schemeClr val="tx1"/>
              </a:solidFill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000" dirty="0" smtClean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функционирования деятельности</a:t>
            </a:r>
            <a:endParaRPr lang="ru-RU" sz="1000" dirty="0" smtClean="0">
              <a:solidFill>
                <a:schemeClr val="tx1"/>
              </a:solidFill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000" dirty="0" smtClean="0">
                <a:solidFill>
                  <a:schemeClr val="bg1"/>
                </a:solidFill>
              </a:rPr>
              <a:t>информационно-методического центра</a:t>
            </a:r>
            <a:r>
              <a:rPr lang="ru-RU" sz="1000" dirty="0" smtClean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 в 2014 году –</a:t>
            </a:r>
            <a:endParaRPr lang="ru-RU" sz="1000" dirty="0" smtClean="0">
              <a:solidFill>
                <a:schemeClr val="tx1"/>
              </a:solidFill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000" dirty="0" smtClean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2,7 млн. рублей, в 2015</a:t>
            </a:r>
            <a:endParaRPr lang="ru-RU" sz="1000" dirty="0" smtClean="0">
              <a:solidFill>
                <a:schemeClr val="tx1"/>
              </a:solidFill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000" dirty="0" smtClean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году – 2,8 млн. рублей, в</a:t>
            </a:r>
            <a:endParaRPr lang="ru-RU" sz="1000" dirty="0" smtClean="0">
              <a:solidFill>
                <a:schemeClr val="tx1"/>
              </a:solidFill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000" dirty="0" smtClean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2016 году – 2,8 млн.</a:t>
            </a:r>
            <a:endParaRPr lang="ru-RU" sz="1000" dirty="0" smtClean="0">
              <a:solidFill>
                <a:schemeClr val="tx1"/>
              </a:solidFill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000" dirty="0" smtClean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рублей</a:t>
            </a:r>
            <a:endParaRPr lang="ru-RU" sz="1000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1707E3"/>
                </a:solidFill>
                <a:latin typeface="+mn-lt"/>
              </a:rPr>
              <a:t>Расходы бюджета </a:t>
            </a:r>
            <a:r>
              <a:rPr lang="ru-RU" sz="2800" dirty="0" err="1" smtClean="0">
                <a:solidFill>
                  <a:srgbClr val="1707E3"/>
                </a:solidFill>
                <a:latin typeface="+mn-lt"/>
              </a:rPr>
              <a:t>Белокалитвинского</a:t>
            </a:r>
            <a:r>
              <a:rPr lang="ru-RU" sz="2800" dirty="0" smtClean="0">
                <a:solidFill>
                  <a:srgbClr val="1707E3"/>
                </a:solidFill>
                <a:latin typeface="+mn-lt"/>
              </a:rPr>
              <a:t> района на 2014 год в сфере культуры , кинематографии</a:t>
            </a:r>
            <a:endParaRPr lang="ru-RU" sz="2800" dirty="0">
              <a:solidFill>
                <a:srgbClr val="1707E3"/>
              </a:solidFill>
              <a:latin typeface="+mn-lt"/>
            </a:endParaRPr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sz="half" idx="1"/>
          </p:nvPr>
        </p:nvGraphicFramePr>
        <p:xfrm>
          <a:off x="571472" y="4357694"/>
          <a:ext cx="7715304" cy="22145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3438" y="1600201"/>
            <a:ext cx="4043362" cy="2328865"/>
          </a:xfrm>
        </p:spPr>
        <p:txBody>
          <a:bodyPr/>
          <a:lstStyle/>
          <a:p>
            <a:pPr>
              <a:buClr>
                <a:srgbClr val="1707E3"/>
              </a:buClr>
              <a:buFont typeface="Wingdings" pitchFamily="2" charset="2"/>
              <a:buChar char="v"/>
            </a:pPr>
            <a:r>
              <a:rPr lang="ru-RU" sz="2000" dirty="0" smtClean="0">
                <a:solidFill>
                  <a:srgbClr val="FFFF00"/>
                </a:solidFill>
              </a:rPr>
              <a:t>112 613,5 тыс. рублей –Культура </a:t>
            </a:r>
          </a:p>
          <a:p>
            <a:pPr>
              <a:buClr>
                <a:srgbClr val="1707E3"/>
              </a:buClr>
              <a:buFont typeface="Wingdings" pitchFamily="2" charset="2"/>
              <a:buChar char="v"/>
            </a:pPr>
            <a:r>
              <a:rPr lang="ru-RU" sz="2000" dirty="0" smtClean="0">
                <a:solidFill>
                  <a:srgbClr val="FFFF00"/>
                </a:solidFill>
              </a:rPr>
              <a:t>3 798,2 тыс. рублей - Другие вопросы в области культуры, кинематографии</a:t>
            </a:r>
          </a:p>
        </p:txBody>
      </p:sp>
      <p:pic>
        <p:nvPicPr>
          <p:cNvPr id="4098" name="Picture 2" descr="http://kalitva-land.ru/upload/iblock/fe9/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62" y="1500174"/>
            <a:ext cx="3225426" cy="25003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1707E3"/>
                </a:solidFill>
              </a:rPr>
              <a:t>Культура, кинематография</a:t>
            </a:r>
            <a:endParaRPr lang="ru-RU" sz="2800" dirty="0">
              <a:solidFill>
                <a:srgbClr val="1707E3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28596" y="1285861"/>
            <a:ext cx="8358246" cy="1071570"/>
          </a:xfrm>
        </p:spPr>
        <p:txBody>
          <a:bodyPr/>
          <a:lstStyle/>
          <a:p>
            <a:pPr algn="ctr">
              <a:buNone/>
            </a:pPr>
            <a:r>
              <a:rPr lang="ru-RU" dirty="0" smtClean="0">
                <a:solidFill>
                  <a:srgbClr val="FFFF00"/>
                </a:solidFill>
              </a:rPr>
              <a:t>Направления в сфере культуры, кинематографии</a:t>
            </a:r>
          </a:p>
          <a:p>
            <a:pPr algn="ctr">
              <a:buNone/>
            </a:pPr>
            <a:r>
              <a:rPr lang="ru-RU" dirty="0" smtClean="0">
                <a:solidFill>
                  <a:srgbClr val="FFFF00"/>
                </a:solidFill>
              </a:rPr>
              <a:t> на 2014-2016 годы</a:t>
            </a:r>
          </a:p>
          <a:p>
            <a:endParaRPr lang="ru-RU" dirty="0"/>
          </a:p>
        </p:txBody>
      </p:sp>
      <p:pic>
        <p:nvPicPr>
          <p:cNvPr id="35842" name="Picture 2" descr="http://www.culture-chel.ru/Storage/Image/PublicationItem/Image/big/1329/%D0%BC%D0%BE%D0%B4%D0%B5%D0%BB%D1%8C%D0%BD%D0%B0%D1%8F%20%D0%B1%D0%B8%D0%B1%D0%BB%D0%B8%D1%82%D0%B5%D0%BA%D0%B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857496"/>
            <a:ext cx="1905013" cy="142876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5844" name="Picture 4" descr="http://partner.orfey.net/upload/uf/fab/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3" y="2857496"/>
            <a:ext cx="1982404" cy="144174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0" y="2214554"/>
            <a:ext cx="85933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Общий объем расходов по отрасли</a:t>
            </a:r>
            <a:r>
              <a:rPr lang="ru-RU" b="1" dirty="0" smtClean="0">
                <a:solidFill>
                  <a:schemeClr val="bg1"/>
                </a:solidFill>
              </a:rPr>
              <a:t> «Культура»: </a:t>
            </a:r>
            <a:r>
              <a:rPr lang="ru-RU" dirty="0" smtClean="0">
                <a:solidFill>
                  <a:schemeClr val="bg1"/>
                </a:solidFill>
              </a:rPr>
              <a:t>в 2014 году – 116,4 млн. рублей,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в 2015 году – 67,8 млн. рублей, в 2016 году – 72,4 млн. рублей.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143108" y="2928934"/>
            <a:ext cx="235745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Финансовое обеспечение функционирования деятельности библиотек в 2014 году - 97,5 млн. рублей, в 2015 году – 30,2 млн. рублей, в 2016 году – 32,7 млн. рублей</a:t>
            </a:r>
            <a:endParaRPr lang="ru-RU" sz="1200" dirty="0" smtClean="0"/>
          </a:p>
        </p:txBody>
      </p:sp>
      <p:sp>
        <p:nvSpPr>
          <p:cNvPr id="9" name="TextBox 8"/>
          <p:cNvSpPr txBox="1"/>
          <p:nvPr/>
        </p:nvSpPr>
        <p:spPr>
          <a:xfrm>
            <a:off x="6429389" y="2928934"/>
            <a:ext cx="242889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1200" dirty="0" smtClean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Финансовое обеспечение функционирования деятельности музея в 2014 году – 4,3 млн. рублей, в 2015 году – 3,4 млн. рублей, в 2016 году – 3,7 млн. рублей</a:t>
            </a:r>
            <a:endParaRPr lang="ru-RU" sz="1200" dirty="0" smtClean="0"/>
          </a:p>
          <a:p>
            <a:endParaRPr lang="ru-RU" dirty="0" smtClean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35846" name="Picture 6" descr="http://test.bukep.ru/assets/images/vospitatelnaya-rabota/kultura/1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3037" y="4500570"/>
            <a:ext cx="2687394" cy="177164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1" name="TextBox 10"/>
          <p:cNvSpPr txBox="1"/>
          <p:nvPr/>
        </p:nvSpPr>
        <p:spPr>
          <a:xfrm>
            <a:off x="3786182" y="4714884"/>
            <a:ext cx="51435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1200" dirty="0" smtClean="0">
                <a:solidFill>
                  <a:schemeClr val="bg1"/>
                </a:solidFill>
              </a:rPr>
              <a:t>Обеспечение деятельности учреждений </a:t>
            </a:r>
            <a:r>
              <a:rPr lang="ru-RU" sz="1200" dirty="0" err="1" smtClean="0">
                <a:solidFill>
                  <a:schemeClr val="bg1"/>
                </a:solidFill>
              </a:rPr>
              <a:t>культурно-досугового</a:t>
            </a:r>
            <a:r>
              <a:rPr lang="ru-RU" sz="1200" dirty="0" smtClean="0">
                <a:solidFill>
                  <a:schemeClr val="bg1"/>
                </a:solidFill>
              </a:rPr>
              <a:t> типа</a:t>
            </a:r>
            <a:r>
              <a:rPr lang="ru-RU" sz="1200" dirty="0" smtClean="0">
                <a:solidFill>
                  <a:schemeClr val="bg1"/>
                </a:solidFill>
                <a:ea typeface="Times New Roman" pitchFamily="18" charset="0"/>
                <a:cs typeface="Times New Roman" pitchFamily="18" charset="0"/>
              </a:rPr>
              <a:t>   </a:t>
            </a:r>
            <a:r>
              <a:rPr lang="ru-RU" sz="1200" dirty="0" smtClean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в 2014 году – 57,6 млн. рублей, в 2015 году – 30,2 млн. рублей, в 2016 году – 32,0 млн. рублей</a:t>
            </a:r>
            <a:endParaRPr lang="ru-RU" sz="1200" dirty="0" smtClean="0"/>
          </a:p>
        </p:txBody>
      </p:sp>
      <p:sp>
        <p:nvSpPr>
          <p:cNvPr id="12" name="TextBox 11"/>
          <p:cNvSpPr txBox="1"/>
          <p:nvPr/>
        </p:nvSpPr>
        <p:spPr>
          <a:xfrm>
            <a:off x="3857620" y="5429264"/>
            <a:ext cx="49292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solidFill>
                  <a:schemeClr val="bg1"/>
                </a:solidFill>
              </a:rPr>
              <a:t>Приобретение автотранспорта для муниципальных учреждений культуры  в 2014 году  - 0,8 млн. рублей, капитальный ремонт муниципальных учреждений культуры в 2014 году – 11,8 млн. рублей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dirty="0" smtClean="0"/>
              <a:t>Расходы бюджета </a:t>
            </a:r>
            <a:r>
              <a:rPr lang="ru-RU" sz="2800" dirty="0" err="1" smtClean="0"/>
              <a:t>Белокалитвинского</a:t>
            </a:r>
            <a:r>
              <a:rPr lang="ru-RU" sz="2800" dirty="0" smtClean="0"/>
              <a:t> района на 2014 год  в сфере здравоохранения </a:t>
            </a:r>
            <a:endParaRPr lang="ru-RU" sz="2800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sz="half" idx="1"/>
          </p:nvPr>
        </p:nvGraphicFramePr>
        <p:xfrm>
          <a:off x="500034" y="5000636"/>
          <a:ext cx="8072494" cy="15716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14876" y="1285861"/>
            <a:ext cx="3971924" cy="3000395"/>
          </a:xfrm>
        </p:spPr>
        <p:txBody>
          <a:bodyPr>
            <a:noAutofit/>
          </a:bodyPr>
          <a:lstStyle/>
          <a:p>
            <a:pPr>
              <a:buClr>
                <a:srgbClr val="1707E3"/>
              </a:buClr>
              <a:buFont typeface="Wingdings" pitchFamily="2" charset="2"/>
              <a:buChar char="v"/>
            </a:pPr>
            <a:r>
              <a:rPr lang="ru-RU" sz="2000" dirty="0" smtClean="0">
                <a:solidFill>
                  <a:srgbClr val="FFFF00"/>
                </a:solidFill>
              </a:rPr>
              <a:t>18 904,5 тыс. рублей -Стационарная медицинская помощь</a:t>
            </a:r>
          </a:p>
          <a:p>
            <a:pPr>
              <a:buClr>
                <a:srgbClr val="1707E3"/>
              </a:buClr>
              <a:buFont typeface="Wingdings" pitchFamily="2" charset="2"/>
              <a:buChar char="v"/>
            </a:pPr>
            <a:r>
              <a:rPr lang="ru-RU" sz="2000" dirty="0" smtClean="0">
                <a:solidFill>
                  <a:srgbClr val="FFFF00"/>
                </a:solidFill>
              </a:rPr>
              <a:t>7 949,4 тыс. рублей -Амбулаторная помощь</a:t>
            </a:r>
          </a:p>
          <a:p>
            <a:pPr>
              <a:buClr>
                <a:srgbClr val="1707E3"/>
              </a:buClr>
              <a:buFont typeface="Wingdings" pitchFamily="2" charset="2"/>
              <a:buChar char="v"/>
            </a:pPr>
            <a:r>
              <a:rPr lang="ru-RU" sz="2000" dirty="0" smtClean="0">
                <a:solidFill>
                  <a:srgbClr val="FFFF00"/>
                </a:solidFill>
              </a:rPr>
              <a:t>40,1 тыс. рублей -Скорая  медицинская помощь</a:t>
            </a:r>
          </a:p>
          <a:p>
            <a:pPr>
              <a:buClr>
                <a:srgbClr val="1707E3"/>
              </a:buClr>
              <a:buFont typeface="Wingdings" pitchFamily="2" charset="2"/>
              <a:buChar char="v"/>
            </a:pPr>
            <a:r>
              <a:rPr lang="ru-RU" sz="2000" dirty="0" smtClean="0">
                <a:solidFill>
                  <a:srgbClr val="FFFF00"/>
                </a:solidFill>
              </a:rPr>
              <a:t>4 515,3 тыс. рублей - Другие вопросы в области здравоохранения</a:t>
            </a:r>
            <a:endParaRPr lang="ru-RU" sz="2000" dirty="0">
              <a:solidFill>
                <a:srgbClr val="FFFF00"/>
              </a:solidFill>
            </a:endParaRPr>
          </a:p>
        </p:txBody>
      </p:sp>
      <p:pic>
        <p:nvPicPr>
          <p:cNvPr id="3074" name="Picture 2" descr="http://www.baq.kz/foto/493c5de3dbf8e182ee6dc49cfd03bae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1428736"/>
            <a:ext cx="4201567" cy="31511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1707E3"/>
                </a:solidFill>
                <a:latin typeface="+mn-lt"/>
              </a:rPr>
              <a:t>Расходы бюджета </a:t>
            </a:r>
            <a:r>
              <a:rPr lang="ru-RU" sz="2800" dirty="0" err="1" smtClean="0">
                <a:solidFill>
                  <a:srgbClr val="1707E3"/>
                </a:solidFill>
                <a:latin typeface="+mn-lt"/>
              </a:rPr>
              <a:t>Белокалитвинского</a:t>
            </a:r>
            <a:r>
              <a:rPr lang="ru-RU" sz="2800" dirty="0" smtClean="0">
                <a:solidFill>
                  <a:srgbClr val="1707E3"/>
                </a:solidFill>
                <a:latin typeface="+mn-lt"/>
              </a:rPr>
              <a:t> района на 2014 год  в сфере социальной политики </a:t>
            </a:r>
            <a:endParaRPr lang="ru-RU" sz="2800" dirty="0">
              <a:solidFill>
                <a:srgbClr val="1707E3"/>
              </a:solidFill>
              <a:latin typeface="+mn-lt"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sz="half" idx="1"/>
          </p:nvPr>
        </p:nvGraphicFramePr>
        <p:xfrm>
          <a:off x="214282" y="4429132"/>
          <a:ext cx="8643998" cy="21431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214678" y="1428736"/>
            <a:ext cx="5715040" cy="2500330"/>
          </a:xfrm>
        </p:spPr>
        <p:txBody>
          <a:bodyPr>
            <a:normAutofit fontScale="92500" lnSpcReduction="10000"/>
          </a:bodyPr>
          <a:lstStyle/>
          <a:p>
            <a:pPr>
              <a:buClr>
                <a:srgbClr val="1707E3"/>
              </a:buClr>
              <a:buFont typeface="Wingdings" pitchFamily="2" charset="2"/>
              <a:buChar char="v"/>
            </a:pPr>
            <a:r>
              <a:rPr lang="ru-RU" sz="1900" dirty="0" smtClean="0">
                <a:solidFill>
                  <a:srgbClr val="FFFF00"/>
                </a:solidFill>
              </a:rPr>
              <a:t>5 370,0 тыс. рублей - Пенсионное обеспечение</a:t>
            </a:r>
          </a:p>
          <a:p>
            <a:pPr>
              <a:buClr>
                <a:srgbClr val="1707E3"/>
              </a:buClr>
              <a:buFont typeface="Wingdings" pitchFamily="2" charset="2"/>
              <a:buChar char="v"/>
            </a:pPr>
            <a:r>
              <a:rPr lang="ru-RU" sz="1900" dirty="0" smtClean="0">
                <a:solidFill>
                  <a:srgbClr val="FFFF00"/>
                </a:solidFill>
              </a:rPr>
              <a:t>142 625,9 тыс. рублей –Социальное обслуживание населения </a:t>
            </a:r>
          </a:p>
          <a:p>
            <a:pPr>
              <a:buClr>
                <a:srgbClr val="1707E3"/>
              </a:buClr>
              <a:buFont typeface="Wingdings" pitchFamily="2" charset="2"/>
              <a:buChar char="v"/>
            </a:pPr>
            <a:r>
              <a:rPr lang="ru-RU" sz="1900" dirty="0" smtClean="0">
                <a:solidFill>
                  <a:srgbClr val="FFFF00"/>
                </a:solidFill>
              </a:rPr>
              <a:t>625 986,7 тыс. рублей - Социальное обеспечение населения</a:t>
            </a:r>
          </a:p>
          <a:p>
            <a:pPr>
              <a:buClr>
                <a:srgbClr val="1707E3"/>
              </a:buClr>
              <a:buFont typeface="Wingdings" pitchFamily="2" charset="2"/>
              <a:buChar char="v"/>
            </a:pPr>
            <a:r>
              <a:rPr lang="ru-RU" sz="1900" dirty="0" smtClean="0">
                <a:solidFill>
                  <a:srgbClr val="FFFF00"/>
                </a:solidFill>
              </a:rPr>
              <a:t> 79 735,1 тыс. рублей - Охрана семьи и детства</a:t>
            </a:r>
          </a:p>
          <a:p>
            <a:pPr>
              <a:buClr>
                <a:srgbClr val="1707E3"/>
              </a:buClr>
              <a:buFont typeface="Wingdings" pitchFamily="2" charset="2"/>
              <a:buChar char="v"/>
            </a:pPr>
            <a:r>
              <a:rPr lang="ru-RU" sz="1900" dirty="0" smtClean="0">
                <a:solidFill>
                  <a:srgbClr val="FFFF00"/>
                </a:solidFill>
              </a:rPr>
              <a:t>29 375,5 тыс. рублей - Другие вопросы в области социальной политики</a:t>
            </a:r>
          </a:p>
          <a:p>
            <a:pPr>
              <a:buFont typeface="Wingdings" pitchFamily="2" charset="2"/>
              <a:buChar char="v"/>
            </a:pPr>
            <a:endParaRPr lang="ru-RU" dirty="0"/>
          </a:p>
        </p:txBody>
      </p:sp>
      <p:pic>
        <p:nvPicPr>
          <p:cNvPr id="2050" name="Picture 2" descr="http://im7-tub-ru.yandex.net/i?id=1603148-12-16f-83440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1" y="1428736"/>
            <a:ext cx="3048021" cy="22860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Расходы </a:t>
            </a:r>
            <a:r>
              <a:rPr lang="ru-RU" sz="2800" dirty="0" err="1" smtClean="0"/>
              <a:t>Белокалитвинского</a:t>
            </a:r>
            <a:r>
              <a:rPr lang="ru-RU" sz="2800" dirty="0" smtClean="0"/>
              <a:t> района на 2014 год в сфере физической культуры и спорта</a:t>
            </a:r>
            <a:endParaRPr lang="ru-RU" sz="2800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sz="half" idx="1"/>
          </p:nvPr>
        </p:nvGraphicFramePr>
        <p:xfrm>
          <a:off x="285720" y="3643314"/>
          <a:ext cx="8501122" cy="26432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285720" y="2428868"/>
            <a:ext cx="8358246" cy="571504"/>
          </a:xfrm>
        </p:spPr>
        <p:txBody>
          <a:bodyPr/>
          <a:lstStyle/>
          <a:p>
            <a:pPr>
              <a:buClr>
                <a:srgbClr val="1707E3"/>
              </a:buClr>
              <a:buFont typeface="Wingdings" pitchFamily="2" charset="2"/>
              <a:buChar char="v"/>
            </a:pPr>
            <a:r>
              <a:rPr lang="ru-RU" sz="2000" dirty="0" smtClean="0">
                <a:solidFill>
                  <a:srgbClr val="FFFF00"/>
                </a:solidFill>
              </a:rPr>
              <a:t>2 685,4 тыс. рублей - Массовый спорт</a:t>
            </a:r>
          </a:p>
          <a:p>
            <a:pPr>
              <a:buFont typeface="Wingdings" pitchFamily="2" charset="2"/>
              <a:buChar char="v"/>
            </a:pPr>
            <a:endParaRPr lang="ru-RU" dirty="0"/>
          </a:p>
        </p:txBody>
      </p:sp>
      <p:pic>
        <p:nvPicPr>
          <p:cNvPr id="1030" name="Picture 6" descr="http://metodisty.ru/user_upload/08_2013/137797867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9256" y="1428736"/>
            <a:ext cx="3429024" cy="25717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1707E3"/>
                </a:solidFill>
                <a:latin typeface="+mn-lt"/>
              </a:rPr>
              <a:t>Объемы межбюджетных трансфертов, предоставляемые бюджетам поселений </a:t>
            </a:r>
            <a:r>
              <a:rPr lang="ru-RU" sz="2800" dirty="0" err="1" smtClean="0">
                <a:solidFill>
                  <a:srgbClr val="1707E3"/>
                </a:solidFill>
                <a:latin typeface="+mn-lt"/>
              </a:rPr>
              <a:t>Белокалитвинского</a:t>
            </a:r>
            <a:r>
              <a:rPr lang="ru-RU" sz="2800" dirty="0" smtClean="0">
                <a:solidFill>
                  <a:srgbClr val="1707E3"/>
                </a:solidFill>
                <a:latin typeface="+mn-lt"/>
              </a:rPr>
              <a:t> района</a:t>
            </a:r>
            <a:endParaRPr lang="ru-RU" sz="2800" dirty="0">
              <a:solidFill>
                <a:srgbClr val="1707E3"/>
              </a:solidFill>
              <a:latin typeface="+mn-lt"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sz="half" idx="1"/>
          </p:nvPr>
        </p:nvGraphicFramePr>
        <p:xfrm>
          <a:off x="357188" y="1571625"/>
          <a:ext cx="8429625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 flipH="1">
            <a:off x="4260528" y="6357958"/>
            <a:ext cx="34547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млн. рублей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85729"/>
            <a:ext cx="8401080" cy="1131910"/>
          </a:xfrm>
        </p:spPr>
        <p:txBody>
          <a:bodyPr>
            <a:normAutofit fontScale="90000"/>
          </a:bodyPr>
          <a:lstStyle/>
          <a:p>
            <a:r>
              <a:rPr lang="ru-RU" sz="2000" dirty="0" smtClean="0">
                <a:solidFill>
                  <a:srgbClr val="0C0CF4"/>
                </a:solidFill>
                <a:latin typeface="+mn-lt"/>
              </a:rPr>
              <a:t>ОСНОВНЫЕ НАПРАВЛЕНИЯ БЮДЖЕТНОЙ И НАЛОГОВОЙ ПОЛИТИКИ  БЕЛОКАЛИТВИНСКОГО РАЙОНА НА 2014-2016 ГОДЫ</a:t>
            </a:r>
            <a:br>
              <a:rPr lang="ru-RU" sz="2000" dirty="0" smtClean="0">
                <a:solidFill>
                  <a:srgbClr val="0C0CF4"/>
                </a:solidFill>
                <a:latin typeface="+mn-lt"/>
              </a:rPr>
            </a:br>
            <a:r>
              <a:rPr lang="ru-RU" sz="2000" dirty="0" smtClean="0">
                <a:solidFill>
                  <a:srgbClr val="0C0CF4"/>
                </a:solidFill>
                <a:latin typeface="+mn-lt"/>
              </a:rPr>
              <a:t>Утверждены постановлением Администрации </a:t>
            </a:r>
            <a:r>
              <a:rPr lang="ru-RU" sz="2000" dirty="0" err="1" smtClean="0">
                <a:solidFill>
                  <a:srgbClr val="0C0CF4"/>
                </a:solidFill>
                <a:latin typeface="+mn-lt"/>
              </a:rPr>
              <a:t>Белокалитвинского</a:t>
            </a:r>
            <a:r>
              <a:rPr lang="ru-RU" sz="2000" dirty="0" smtClean="0">
                <a:solidFill>
                  <a:srgbClr val="0C0CF4"/>
                </a:solidFill>
                <a:latin typeface="+mn-lt"/>
              </a:rPr>
              <a:t> района </a:t>
            </a:r>
            <a:br>
              <a:rPr lang="ru-RU" sz="2000" dirty="0" smtClean="0">
                <a:solidFill>
                  <a:srgbClr val="0C0CF4"/>
                </a:solidFill>
                <a:latin typeface="+mn-lt"/>
              </a:rPr>
            </a:br>
            <a:r>
              <a:rPr lang="ru-RU" sz="2000" dirty="0" smtClean="0">
                <a:solidFill>
                  <a:srgbClr val="0C0CF4"/>
                </a:solidFill>
                <a:latin typeface="+mn-lt"/>
              </a:rPr>
              <a:t> от 14.10.2013 №1704</a:t>
            </a:r>
            <a:endParaRPr lang="ru-RU" sz="2000" dirty="0">
              <a:solidFill>
                <a:srgbClr val="0C0CF4"/>
              </a:solidFill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7" y="1357298"/>
            <a:ext cx="8258204" cy="5357850"/>
          </a:xfrm>
        </p:spPr>
        <p:txBody>
          <a:bodyPr>
            <a:noAutofit/>
          </a:bodyPr>
          <a:lstStyle/>
          <a:p>
            <a:pPr>
              <a:buClr>
                <a:schemeClr val="accent4">
                  <a:lumMod val="50000"/>
                </a:schemeClr>
              </a:buClr>
              <a:buFont typeface="Wingdings" pitchFamily="2" charset="2"/>
              <a:buChar char="v"/>
            </a:pPr>
            <a:r>
              <a:rPr lang="ru-RU" sz="1400" dirty="0" smtClean="0">
                <a:solidFill>
                  <a:srgbClr val="FFFF00"/>
                </a:solidFill>
              </a:rPr>
              <a:t>ПРЕДОСТАВЛЕНИЕ КАЧЕСТВЕННЫХ МУНИЦИПАЛЬНЫХ УСЛУГ НАСЕЛЕНИЮ РАЙОНА; </a:t>
            </a:r>
          </a:p>
          <a:p>
            <a:pPr>
              <a:buClr>
                <a:schemeClr val="accent4">
                  <a:lumMod val="50000"/>
                </a:schemeClr>
              </a:buClr>
              <a:buFont typeface="Wingdings" pitchFamily="2" charset="2"/>
              <a:buChar char="v"/>
            </a:pPr>
            <a:endParaRPr lang="ru-RU" sz="1400" dirty="0" smtClean="0">
              <a:solidFill>
                <a:srgbClr val="FFFF00"/>
              </a:solidFill>
            </a:endParaRPr>
          </a:p>
          <a:p>
            <a:pPr>
              <a:buClr>
                <a:schemeClr val="accent4">
                  <a:lumMod val="50000"/>
                </a:schemeClr>
              </a:buClr>
              <a:buFont typeface="Wingdings" pitchFamily="2" charset="2"/>
              <a:buChar char="v"/>
            </a:pPr>
            <a:r>
              <a:rPr lang="ru-RU" sz="1400" dirty="0" smtClean="0">
                <a:solidFill>
                  <a:srgbClr val="FFFF00"/>
                </a:solidFill>
              </a:rPr>
              <a:t>УЛУЧШЕНИЕ УСЛОВИЙ ЖИЗНИ НАСЕЛЕНИЯ РАЙОНА; </a:t>
            </a:r>
          </a:p>
          <a:p>
            <a:pPr>
              <a:buClr>
                <a:schemeClr val="accent4">
                  <a:lumMod val="50000"/>
                </a:schemeClr>
              </a:buClr>
              <a:buFont typeface="Wingdings" pitchFamily="2" charset="2"/>
              <a:buChar char="v"/>
            </a:pPr>
            <a:endParaRPr lang="ru-RU" sz="1400" dirty="0" smtClean="0">
              <a:solidFill>
                <a:srgbClr val="FFFF00"/>
              </a:solidFill>
            </a:endParaRPr>
          </a:p>
          <a:p>
            <a:pPr>
              <a:buClr>
                <a:schemeClr val="accent4">
                  <a:lumMod val="50000"/>
                </a:schemeClr>
              </a:buClr>
              <a:buFont typeface="Wingdings" pitchFamily="2" charset="2"/>
              <a:buChar char="v"/>
            </a:pPr>
            <a:r>
              <a:rPr lang="ru-RU" sz="1400" dirty="0" smtClean="0">
                <a:solidFill>
                  <a:srgbClr val="FFFF00"/>
                </a:solidFill>
              </a:rPr>
              <a:t>ОБЕСПЕЧЕНИЕ УСТОЙЧИВОСТИ И СБАЛАНСИРОВАННОСТИ БЮДЖЕТА; </a:t>
            </a:r>
          </a:p>
          <a:p>
            <a:pPr>
              <a:buClr>
                <a:schemeClr val="accent4">
                  <a:lumMod val="50000"/>
                </a:schemeClr>
              </a:buClr>
              <a:buFont typeface="Wingdings" pitchFamily="2" charset="2"/>
              <a:buChar char="v"/>
            </a:pPr>
            <a:endParaRPr lang="ru-RU" sz="1400" dirty="0" smtClean="0">
              <a:solidFill>
                <a:srgbClr val="FFFF00"/>
              </a:solidFill>
            </a:endParaRPr>
          </a:p>
          <a:p>
            <a:pPr>
              <a:buClr>
                <a:schemeClr val="accent4">
                  <a:lumMod val="50000"/>
                </a:schemeClr>
              </a:buClr>
              <a:buFont typeface="Wingdings" pitchFamily="2" charset="2"/>
              <a:buChar char="v"/>
            </a:pPr>
            <a:r>
              <a:rPr lang="ru-RU" sz="1400" dirty="0" smtClean="0">
                <a:solidFill>
                  <a:srgbClr val="FFFF00"/>
                </a:solidFill>
              </a:rPr>
              <a:t>ПОВЫШЕНИЕ ИНВЕСТИЦИОННОЙ  ПРИВЛЕКАТЕЛЬНОСТИ РАЙОНА; </a:t>
            </a:r>
          </a:p>
          <a:p>
            <a:pPr>
              <a:buClr>
                <a:schemeClr val="accent4">
                  <a:lumMod val="50000"/>
                </a:schemeClr>
              </a:buClr>
              <a:buFont typeface="Wingdings" pitchFamily="2" charset="2"/>
              <a:buChar char="v"/>
            </a:pPr>
            <a:endParaRPr lang="ru-RU" sz="1400" dirty="0" smtClean="0">
              <a:solidFill>
                <a:srgbClr val="FFFF00"/>
              </a:solidFill>
            </a:endParaRPr>
          </a:p>
          <a:p>
            <a:pPr>
              <a:buClr>
                <a:schemeClr val="accent4">
                  <a:lumMod val="50000"/>
                </a:schemeClr>
              </a:buClr>
              <a:buFont typeface="Wingdings" pitchFamily="2" charset="2"/>
              <a:buChar char="v"/>
            </a:pPr>
            <a:r>
              <a:rPr lang="ru-RU" sz="1400" dirty="0" smtClean="0">
                <a:solidFill>
                  <a:srgbClr val="FFFF00"/>
                </a:solidFill>
              </a:rPr>
              <a:t>УКРЕПЛЕНИЕ НАЛОГОВОГО ПОТЕНЦИАЛА;</a:t>
            </a:r>
          </a:p>
          <a:p>
            <a:pPr>
              <a:buClr>
                <a:schemeClr val="accent4">
                  <a:lumMod val="50000"/>
                </a:schemeClr>
              </a:buClr>
              <a:buFont typeface="Wingdings" pitchFamily="2" charset="2"/>
              <a:buChar char="v"/>
            </a:pPr>
            <a:endParaRPr lang="ru-RU" sz="1400" dirty="0" smtClean="0">
              <a:solidFill>
                <a:srgbClr val="FFFF00"/>
              </a:solidFill>
            </a:endParaRPr>
          </a:p>
          <a:p>
            <a:pPr>
              <a:buClr>
                <a:schemeClr val="accent4">
                  <a:lumMod val="50000"/>
                </a:schemeClr>
              </a:buClr>
              <a:buFont typeface="Wingdings" pitchFamily="2" charset="2"/>
              <a:buChar char="v"/>
            </a:pPr>
            <a:r>
              <a:rPr lang="ru-RU" sz="1400" dirty="0" smtClean="0">
                <a:solidFill>
                  <a:srgbClr val="FFFF00"/>
                </a:solidFill>
              </a:rPr>
              <a:t>ПРОВЕДЕНИЕ ЭФФЕКТИВНОЙ БЮДЖЕТНОЙ ПОЛИТИКИ; </a:t>
            </a:r>
          </a:p>
          <a:p>
            <a:pPr>
              <a:buClr>
                <a:schemeClr val="accent4">
                  <a:lumMod val="50000"/>
                </a:schemeClr>
              </a:buClr>
              <a:buFont typeface="Wingdings" pitchFamily="2" charset="2"/>
              <a:buChar char="v"/>
            </a:pPr>
            <a:endParaRPr lang="ru-RU" sz="1400" dirty="0" smtClean="0">
              <a:solidFill>
                <a:srgbClr val="FFFF00"/>
              </a:solidFill>
            </a:endParaRPr>
          </a:p>
          <a:p>
            <a:pPr>
              <a:buClr>
                <a:schemeClr val="accent4">
                  <a:lumMod val="50000"/>
                </a:schemeClr>
              </a:buClr>
              <a:buFont typeface="Wingdings" pitchFamily="2" charset="2"/>
              <a:buChar char="v"/>
            </a:pPr>
            <a:r>
              <a:rPr lang="ru-RU" sz="1400" dirty="0" smtClean="0">
                <a:solidFill>
                  <a:srgbClr val="FFFF00"/>
                </a:solidFill>
              </a:rPr>
              <a:t>ФОРИРОВАНИЕ И ИСПОЛНЕНИЕ МЕСТНОГО БЮДЖЕТА НА ОСНОВЕ МУНИЦИПАЛЬНЫХ ПРОГРАММ; </a:t>
            </a:r>
          </a:p>
          <a:p>
            <a:pPr>
              <a:buClr>
                <a:schemeClr val="accent4">
                  <a:lumMod val="50000"/>
                </a:schemeClr>
              </a:buClr>
              <a:buFont typeface="Wingdings" pitchFamily="2" charset="2"/>
              <a:buChar char="v"/>
            </a:pPr>
            <a:endParaRPr lang="ru-RU" sz="1400" dirty="0" smtClean="0">
              <a:solidFill>
                <a:srgbClr val="FFFF00"/>
              </a:solidFill>
            </a:endParaRPr>
          </a:p>
          <a:p>
            <a:pPr>
              <a:buClr>
                <a:schemeClr val="accent4">
                  <a:lumMod val="50000"/>
                </a:schemeClr>
              </a:buClr>
              <a:buFont typeface="Wingdings" pitchFamily="2" charset="2"/>
              <a:buChar char="v"/>
            </a:pPr>
            <a:r>
              <a:rPr lang="ru-RU" sz="1400" dirty="0" smtClean="0">
                <a:solidFill>
                  <a:srgbClr val="FFFF00"/>
                </a:solidFill>
              </a:rPr>
              <a:t>ОБЕСПЕЧЕНИЕ МАКСИМАЛЬНОЙ ЭФФЕКТИВНОСТИ БЮДЖЕТНЫХ РАСХОДОВ,  ДОСТИЖЕНИЕ ЛУЧШИХ РЕЗУЛЬТАТОВ В РАМКАХ ИМЕЮЩИХСЯ ФИНАНСОВЫХ ВОЗМОЖНОСТЕЙ</a:t>
            </a:r>
            <a:r>
              <a:rPr lang="ru-RU" sz="1800" dirty="0" smtClean="0">
                <a:solidFill>
                  <a:srgbClr val="FFFF00"/>
                </a:solidFill>
              </a:rPr>
              <a:t>; </a:t>
            </a:r>
          </a:p>
          <a:p>
            <a:pPr>
              <a:buClr>
                <a:schemeClr val="accent4">
                  <a:lumMod val="50000"/>
                </a:schemeClr>
              </a:buClr>
              <a:buFont typeface="Wingdings" pitchFamily="2" charset="2"/>
              <a:buChar char="v"/>
            </a:pPr>
            <a:endParaRPr lang="ru-RU" sz="1800" dirty="0" smtClean="0">
              <a:solidFill>
                <a:srgbClr val="FFFF00"/>
              </a:solidFill>
            </a:endParaRPr>
          </a:p>
          <a:p>
            <a:pPr>
              <a:buClr>
                <a:schemeClr val="accent4">
                  <a:lumMod val="50000"/>
                </a:schemeClr>
              </a:buClr>
              <a:buFont typeface="Wingdings" pitchFamily="2" charset="2"/>
              <a:buChar char="v"/>
            </a:pPr>
            <a:r>
              <a:rPr lang="ru-RU" sz="1400" dirty="0" smtClean="0">
                <a:solidFill>
                  <a:srgbClr val="FFFF00"/>
                </a:solidFill>
              </a:rPr>
              <a:t>ПОВЫШЕНИЕ ПРОЗРАЧНОСТИ И ОТКРЫТОСТИ БЮДЖЕТНОГО ПРОЦЕССА .</a:t>
            </a:r>
            <a:endParaRPr lang="ru-RU" sz="14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smtClean="0">
                <a:solidFill>
                  <a:srgbClr val="1707E3"/>
                </a:solidFill>
                <a:latin typeface="+mn-lt"/>
              </a:rPr>
              <a:t>Объемы </a:t>
            </a:r>
            <a:r>
              <a:rPr lang="ru-RU" sz="2800" smtClean="0">
                <a:solidFill>
                  <a:srgbClr val="1707E3"/>
                </a:solidFill>
                <a:latin typeface="+mn-lt"/>
              </a:rPr>
              <a:t>ассигнований</a:t>
            </a:r>
            <a:r>
              <a:rPr lang="ru-RU" sz="2800" dirty="0" smtClean="0">
                <a:solidFill>
                  <a:srgbClr val="1707E3"/>
                </a:solidFill>
                <a:latin typeface="+mn-lt"/>
              </a:rPr>
              <a:t>, предоставляемые бюджетам поселений </a:t>
            </a:r>
            <a:br>
              <a:rPr lang="ru-RU" sz="2800" dirty="0" smtClean="0">
                <a:solidFill>
                  <a:srgbClr val="1707E3"/>
                </a:solidFill>
                <a:latin typeface="+mn-lt"/>
              </a:rPr>
            </a:br>
            <a:r>
              <a:rPr lang="ru-RU" sz="2800" dirty="0" err="1" smtClean="0">
                <a:solidFill>
                  <a:srgbClr val="1707E3"/>
                </a:solidFill>
                <a:latin typeface="+mn-lt"/>
              </a:rPr>
              <a:t>Белокалитвинского</a:t>
            </a:r>
            <a:r>
              <a:rPr lang="ru-RU" sz="2800" dirty="0" smtClean="0">
                <a:solidFill>
                  <a:srgbClr val="1707E3"/>
                </a:solidFill>
                <a:latin typeface="+mn-lt"/>
              </a:rPr>
              <a:t> района</a:t>
            </a:r>
            <a:endParaRPr lang="ru-RU" sz="2800" dirty="0">
              <a:solidFill>
                <a:srgbClr val="1707E3"/>
              </a:solidFill>
              <a:latin typeface="+mn-lt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500031" y="1643049"/>
          <a:ext cx="8143934" cy="4815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19"/>
                <a:gridCol w="1214446"/>
                <a:gridCol w="1143008"/>
                <a:gridCol w="1143008"/>
                <a:gridCol w="1214446"/>
                <a:gridCol w="1143007"/>
              </a:tblGrid>
              <a:tr h="857257">
                <a:tc rowSpan="2"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Наименование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2012 год (факт)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2013 год (первоначальный бюджет)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2014 год (проект)</a:t>
                      </a:r>
                    </a:p>
                    <a:p>
                      <a:pPr algn="ctr"/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442923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тыс. рублей</a:t>
                      </a:r>
                    </a:p>
                    <a:p>
                      <a:pPr algn="ctr"/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тыс. рублей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темп роста, в %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тыс. рублей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темп роста, в %</a:t>
                      </a:r>
                      <a:endParaRPr lang="ru-RU" sz="1400" dirty="0"/>
                    </a:p>
                  </a:txBody>
                  <a:tcPr/>
                </a:tc>
              </a:tr>
              <a:tr h="353391">
                <a:tc>
                  <a:txBody>
                    <a:bodyPr/>
                    <a:lstStyle/>
                    <a:p>
                      <a:r>
                        <a:rPr lang="ru-RU" dirty="0" smtClean="0"/>
                        <a:t>ИТОГО: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dirty="0" smtClean="0"/>
                        <a:t>104 494,1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dirty="0" smtClean="0"/>
                        <a:t>88607,3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dirty="0" smtClean="0"/>
                        <a:t>84,5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dirty="0" smtClean="0"/>
                        <a:t>96153,9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dirty="0" smtClean="0"/>
                        <a:t>108,5</a:t>
                      </a:r>
                      <a:endParaRPr lang="ru-RU" dirty="0"/>
                    </a:p>
                  </a:txBody>
                  <a:tcPr/>
                </a:tc>
              </a:tr>
              <a:tr h="273383"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в том числе: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ru-RU" dirty="0"/>
                    </a:p>
                  </a:txBody>
                  <a:tcPr/>
                </a:tc>
              </a:tr>
              <a:tr h="508636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Средства районного бюджета на </a:t>
                      </a:r>
                      <a:r>
                        <a:rPr lang="ru-RU" sz="1200" dirty="0" err="1" smtClean="0"/>
                        <a:t>софинансирование</a:t>
                      </a:r>
                      <a:r>
                        <a:rPr lang="ru-RU" sz="1200" dirty="0" smtClean="0"/>
                        <a:t> субсидий областного и федерального бюджетов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dirty="0" smtClean="0"/>
                        <a:t>41502,4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dirty="0" smtClean="0"/>
                        <a:t>8098,0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dirty="0" smtClean="0"/>
                        <a:t>19,5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28926,5</a:t>
                      </a:r>
                    </a:p>
                    <a:p>
                      <a:pPr algn="r"/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dirty="0" smtClean="0"/>
                        <a:t>357,2</a:t>
                      </a:r>
                      <a:endParaRPr lang="ru-RU" sz="1600" dirty="0"/>
                    </a:p>
                  </a:txBody>
                  <a:tcPr/>
                </a:tc>
              </a:tr>
              <a:tr h="508636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Иные межбюджетные трансферты на решение вопросов местного значения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dirty="0" smtClean="0"/>
                        <a:t>9 481,1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dirty="0" smtClean="0"/>
                        <a:t>13406,6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dirty="0" smtClean="0"/>
                        <a:t>141,4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dirty="0" smtClean="0"/>
                        <a:t>1920</a:t>
                      </a:r>
                    </a:p>
                    <a:p>
                      <a:pPr algn="r"/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dirty="0" smtClean="0"/>
                        <a:t>14,3</a:t>
                      </a:r>
                      <a:endParaRPr lang="ru-RU" sz="1600" dirty="0"/>
                    </a:p>
                  </a:txBody>
                  <a:tcPr/>
                </a:tc>
              </a:tr>
              <a:tr h="508636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Дотации бюджетам поселений в целях выравнивания их финансовых возможностей по осуществлению</a:t>
                      </a:r>
                      <a:r>
                        <a:rPr lang="ru-RU" sz="1200" baseline="0" dirty="0" smtClean="0"/>
                        <a:t> полномочий по решению вопросов местного значения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dirty="0" smtClean="0"/>
                        <a:t>53 510,6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dirty="0" smtClean="0"/>
                        <a:t>67103,3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dirty="0" smtClean="0"/>
                        <a:t>125,4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dirty="0" smtClean="0"/>
                        <a:t>65307,4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dirty="0" smtClean="0"/>
                        <a:t>97,3</a:t>
                      </a:r>
                      <a:endParaRPr lang="ru-RU" sz="16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трелка вправо 6"/>
          <p:cNvSpPr/>
          <p:nvPr/>
        </p:nvSpPr>
        <p:spPr>
          <a:xfrm rot="19886810">
            <a:off x="1029311" y="1414599"/>
            <a:ext cx="3383627" cy="29572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bg1"/>
                </a:solidFill>
              </a:rPr>
              <a:t>Подготовленный проект бюджета </a:t>
            </a:r>
            <a:r>
              <a:rPr lang="ru-RU" sz="1200" dirty="0" err="1" smtClean="0">
                <a:solidFill>
                  <a:schemeClr val="bg1"/>
                </a:solidFill>
              </a:rPr>
              <a:t>Белокалитвинского</a:t>
            </a:r>
            <a:r>
              <a:rPr lang="ru-RU" sz="1200" dirty="0" smtClean="0">
                <a:solidFill>
                  <a:schemeClr val="bg1"/>
                </a:solidFill>
              </a:rPr>
              <a:t> района на 2014 год и на плановый период 2015 и 2016 годов предложен на рассмотрение в Собрание депутатов </a:t>
            </a:r>
            <a:r>
              <a:rPr lang="ru-RU" sz="1200" dirty="0" err="1" smtClean="0">
                <a:solidFill>
                  <a:schemeClr val="bg1"/>
                </a:solidFill>
              </a:rPr>
              <a:t>Белокалитвинского</a:t>
            </a:r>
            <a:r>
              <a:rPr lang="ru-RU" sz="1200" dirty="0" smtClean="0">
                <a:solidFill>
                  <a:schemeClr val="bg1"/>
                </a:solidFill>
              </a:rPr>
              <a:t> района</a:t>
            </a:r>
            <a:endParaRPr lang="ru-RU" sz="1200" dirty="0">
              <a:solidFill>
                <a:schemeClr val="bg1"/>
              </a:solidFill>
            </a:endParaRPr>
          </a:p>
        </p:txBody>
      </p:sp>
      <p:pic>
        <p:nvPicPr>
          <p:cNvPr id="2050" name="Picture 2" descr="http://im1-tub-ru.yandex.net/i?id=45110006-51-72&amp;n=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4942" y="857232"/>
            <a:ext cx="2476504" cy="185737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1707E3"/>
                </a:solidFill>
                <a:latin typeface="+mn-lt"/>
              </a:rPr>
              <a:t>Нормативные правовые акты принятые в связи с переходом на «программный» бюджет</a:t>
            </a:r>
            <a:endParaRPr lang="ru-RU" sz="2800" dirty="0">
              <a:solidFill>
                <a:srgbClr val="1707E3"/>
              </a:solidFill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571612"/>
            <a:ext cx="8229600" cy="4709160"/>
          </a:xfrm>
        </p:spPr>
        <p:txBody>
          <a:bodyPr>
            <a:normAutofit/>
          </a:bodyPr>
          <a:lstStyle/>
          <a:p>
            <a:pPr>
              <a:buClr>
                <a:srgbClr val="1707E3"/>
              </a:buClr>
              <a:buFont typeface="Wingdings" pitchFamily="2" charset="2"/>
              <a:buChar char="v"/>
            </a:pPr>
            <a:r>
              <a:rPr lang="ru-RU" sz="1800" dirty="0" smtClean="0">
                <a:solidFill>
                  <a:srgbClr val="FFFF00"/>
                </a:solidFill>
              </a:rPr>
              <a:t>Решение Собрания депутатов </a:t>
            </a:r>
            <a:r>
              <a:rPr lang="ru-RU" sz="1800" dirty="0" err="1" smtClean="0">
                <a:solidFill>
                  <a:srgbClr val="FFFF00"/>
                </a:solidFill>
              </a:rPr>
              <a:t>Белокалитвинского</a:t>
            </a:r>
            <a:r>
              <a:rPr lang="ru-RU" sz="1800" dirty="0" smtClean="0">
                <a:solidFill>
                  <a:srgbClr val="FFFF00"/>
                </a:solidFill>
              </a:rPr>
              <a:t> района от  30 августа 2007 № 247 «Об утверждении Положения о бюджетном процессе в </a:t>
            </a:r>
            <a:r>
              <a:rPr lang="ru-RU" sz="1800" dirty="0" err="1" smtClean="0">
                <a:solidFill>
                  <a:srgbClr val="FFFF00"/>
                </a:solidFill>
              </a:rPr>
              <a:t>Белокалитвинском</a:t>
            </a:r>
            <a:r>
              <a:rPr lang="ru-RU" sz="1800" dirty="0" smtClean="0">
                <a:solidFill>
                  <a:srgbClr val="FFFF00"/>
                </a:solidFill>
              </a:rPr>
              <a:t> районе» (в ред. от 26.09.2013 №208); </a:t>
            </a:r>
          </a:p>
          <a:p>
            <a:pPr>
              <a:buClr>
                <a:srgbClr val="1707E3"/>
              </a:buClr>
              <a:buFont typeface="Wingdings" pitchFamily="2" charset="2"/>
              <a:buChar char="v"/>
            </a:pPr>
            <a:r>
              <a:rPr lang="ru-RU" sz="1800" dirty="0" smtClean="0">
                <a:solidFill>
                  <a:srgbClr val="FFFF00"/>
                </a:solidFill>
              </a:rPr>
              <a:t>Распоряжение Администрации </a:t>
            </a:r>
            <a:r>
              <a:rPr lang="ru-RU" sz="1800" dirty="0" err="1" smtClean="0">
                <a:solidFill>
                  <a:srgbClr val="FFFF00"/>
                </a:solidFill>
              </a:rPr>
              <a:t>Белокалитвинского</a:t>
            </a:r>
            <a:r>
              <a:rPr lang="ru-RU" sz="1800" dirty="0" smtClean="0">
                <a:solidFill>
                  <a:srgbClr val="FFFF00"/>
                </a:solidFill>
              </a:rPr>
              <a:t> района от 19.08.2013 №  98 «Об </a:t>
            </a:r>
            <a:r>
              <a:rPr lang="ru-RU" sz="1800" dirty="0" err="1" smtClean="0">
                <a:solidFill>
                  <a:srgbClr val="FFFF00"/>
                </a:solidFill>
              </a:rPr>
              <a:t>утверждени</a:t>
            </a:r>
            <a:r>
              <a:rPr lang="ru-RU" sz="1800" dirty="0" smtClean="0">
                <a:solidFill>
                  <a:srgbClr val="FFFF00"/>
                </a:solidFill>
              </a:rPr>
              <a:t> перечня муниципальных программ </a:t>
            </a:r>
            <a:r>
              <a:rPr lang="ru-RU" sz="1800" dirty="0" err="1" smtClean="0">
                <a:solidFill>
                  <a:srgbClr val="FFFF00"/>
                </a:solidFill>
              </a:rPr>
              <a:t>Белокалитвинского</a:t>
            </a:r>
            <a:r>
              <a:rPr lang="ru-RU" sz="1800" dirty="0" smtClean="0">
                <a:solidFill>
                  <a:srgbClr val="FFFF00"/>
                </a:solidFill>
              </a:rPr>
              <a:t> района»; </a:t>
            </a:r>
          </a:p>
          <a:p>
            <a:pPr>
              <a:buClr>
                <a:srgbClr val="1707E3"/>
              </a:buClr>
            </a:pPr>
            <a:r>
              <a:rPr lang="ru-RU" sz="1800" dirty="0" smtClean="0">
                <a:solidFill>
                  <a:srgbClr val="FFFF00"/>
                </a:solidFill>
              </a:rPr>
              <a:t>Постановление Администрации </a:t>
            </a:r>
            <a:r>
              <a:rPr lang="ru-RU" sz="1800" dirty="0" err="1" smtClean="0">
                <a:solidFill>
                  <a:srgbClr val="FFFF00"/>
                </a:solidFill>
              </a:rPr>
              <a:t>Белокалитвинского</a:t>
            </a:r>
            <a:r>
              <a:rPr lang="ru-RU" sz="1800" dirty="0" smtClean="0">
                <a:solidFill>
                  <a:srgbClr val="FFFF00"/>
                </a:solidFill>
              </a:rPr>
              <a:t> района от 19.08.2013 №  1372 «Об утверждении Порядка разработки, реализации и оценки эффективности муниципальных программ </a:t>
            </a:r>
            <a:r>
              <a:rPr lang="ru-RU" sz="1800" dirty="0" err="1" smtClean="0">
                <a:solidFill>
                  <a:srgbClr val="FFFF00"/>
                </a:solidFill>
              </a:rPr>
              <a:t>Белокалитвинского</a:t>
            </a:r>
            <a:r>
              <a:rPr lang="ru-RU" sz="1800" dirty="0" smtClean="0">
                <a:solidFill>
                  <a:srgbClr val="FFFF00"/>
                </a:solidFill>
              </a:rPr>
              <a:t> района»; </a:t>
            </a:r>
          </a:p>
          <a:p>
            <a:pPr>
              <a:buClr>
                <a:srgbClr val="1707E3"/>
              </a:buClr>
            </a:pPr>
            <a:r>
              <a:rPr lang="ru-RU" sz="1800" dirty="0" smtClean="0">
                <a:solidFill>
                  <a:srgbClr val="FFFF00"/>
                </a:solidFill>
              </a:rPr>
              <a:t>Постановление</a:t>
            </a:r>
            <a:r>
              <a:rPr lang="en-US" sz="1800" dirty="0" smtClean="0">
                <a:solidFill>
                  <a:srgbClr val="FFFF00"/>
                </a:solidFill>
              </a:rPr>
              <a:t> </a:t>
            </a:r>
            <a:r>
              <a:rPr lang="ru-RU" sz="1800" dirty="0" err="1" smtClean="0">
                <a:solidFill>
                  <a:srgbClr val="FFFF00"/>
                </a:solidFill>
              </a:rPr>
              <a:t>Администраци</a:t>
            </a:r>
            <a:r>
              <a:rPr lang="ru-RU" sz="1800" dirty="0" smtClean="0">
                <a:solidFill>
                  <a:srgbClr val="FFFF00"/>
                </a:solidFill>
              </a:rPr>
              <a:t> </a:t>
            </a:r>
            <a:r>
              <a:rPr lang="ru-RU" sz="1800" dirty="0" err="1" smtClean="0">
                <a:solidFill>
                  <a:srgbClr val="FFFF00"/>
                </a:solidFill>
              </a:rPr>
              <a:t>Белокалитвинского</a:t>
            </a:r>
            <a:r>
              <a:rPr lang="ru-RU" sz="1800" dirty="0" smtClean="0">
                <a:solidFill>
                  <a:srgbClr val="FFFF00"/>
                </a:solidFill>
              </a:rPr>
              <a:t> района от 08.2013 №  «Об утверждении Методических рекомендаций по разработке и реализации муниципальных программ </a:t>
            </a:r>
            <a:r>
              <a:rPr lang="ru-RU" sz="1800" dirty="0" err="1" smtClean="0">
                <a:solidFill>
                  <a:srgbClr val="FFFF00"/>
                </a:solidFill>
              </a:rPr>
              <a:t>Белокалитвинского</a:t>
            </a:r>
            <a:r>
              <a:rPr lang="ru-RU" sz="1800" dirty="0" smtClean="0">
                <a:solidFill>
                  <a:srgbClr val="FFFF00"/>
                </a:solidFill>
              </a:rPr>
              <a:t> района; </a:t>
            </a:r>
          </a:p>
          <a:p>
            <a:pPr>
              <a:buClr>
                <a:srgbClr val="1707E3"/>
              </a:buClr>
            </a:pPr>
            <a:r>
              <a:rPr lang="ru-RU" sz="1800" dirty="0" smtClean="0">
                <a:solidFill>
                  <a:srgbClr val="FFFF00"/>
                </a:solidFill>
              </a:rPr>
              <a:t>20 –</a:t>
            </a:r>
            <a:r>
              <a:rPr lang="ru-RU" sz="1800" dirty="0" err="1" smtClean="0">
                <a:solidFill>
                  <a:srgbClr val="FFFF00"/>
                </a:solidFill>
              </a:rPr>
              <a:t>ть</a:t>
            </a:r>
            <a:r>
              <a:rPr lang="ru-RU" sz="1800" dirty="0" smtClean="0">
                <a:solidFill>
                  <a:srgbClr val="FFFF00"/>
                </a:solidFill>
              </a:rPr>
              <a:t> постановлений Администрации </a:t>
            </a:r>
            <a:r>
              <a:rPr lang="ru-RU" sz="1800" dirty="0" err="1" smtClean="0">
                <a:solidFill>
                  <a:srgbClr val="FFFF00"/>
                </a:solidFill>
              </a:rPr>
              <a:t>Белокалитвинского</a:t>
            </a:r>
            <a:r>
              <a:rPr lang="ru-RU" sz="1800" dirty="0" smtClean="0">
                <a:solidFill>
                  <a:srgbClr val="FFFF00"/>
                </a:solidFill>
              </a:rPr>
              <a:t> района об утверждении муниципальных программ.</a:t>
            </a:r>
            <a:endParaRPr lang="ru-RU" sz="18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 smtClean="0">
                <a:solidFill>
                  <a:srgbClr val="1707E3"/>
                </a:solidFill>
                <a:latin typeface="+mn-lt"/>
              </a:rPr>
              <a:t>Основные параметры бюджета </a:t>
            </a:r>
            <a:r>
              <a:rPr lang="ru-RU" sz="2400" dirty="0" err="1" smtClean="0">
                <a:solidFill>
                  <a:srgbClr val="1707E3"/>
                </a:solidFill>
                <a:latin typeface="+mn-lt"/>
              </a:rPr>
              <a:t>Белокалитвинского</a:t>
            </a:r>
            <a:r>
              <a:rPr lang="ru-RU" sz="2400" dirty="0" smtClean="0">
                <a:solidFill>
                  <a:srgbClr val="1707E3"/>
                </a:solidFill>
                <a:latin typeface="+mn-lt"/>
              </a:rPr>
              <a:t> района на 2014 год и на плановый период </a:t>
            </a:r>
            <a:br>
              <a:rPr lang="ru-RU" sz="2400" dirty="0" smtClean="0">
                <a:solidFill>
                  <a:srgbClr val="1707E3"/>
                </a:solidFill>
                <a:latin typeface="+mn-lt"/>
              </a:rPr>
            </a:br>
            <a:r>
              <a:rPr lang="ru-RU" sz="2400" dirty="0" smtClean="0">
                <a:solidFill>
                  <a:srgbClr val="1707E3"/>
                </a:solidFill>
                <a:latin typeface="+mn-lt"/>
              </a:rPr>
              <a:t>2015 и 2016 годов»</a:t>
            </a:r>
            <a:endParaRPr lang="ru-RU" sz="2400" dirty="0">
              <a:solidFill>
                <a:srgbClr val="1707E3"/>
              </a:solidFill>
              <a:latin typeface="+mn-lt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28596" y="1571612"/>
          <a:ext cx="8143931" cy="30718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642910" y="4553924"/>
          <a:ext cx="8001057" cy="20586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89361"/>
                <a:gridCol w="1402924"/>
                <a:gridCol w="1402924"/>
                <a:gridCol w="1402924"/>
                <a:gridCol w="1402924"/>
              </a:tblGrid>
              <a:tr h="385128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Показатель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2013 год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2014 год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2015 год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2016 год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385128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bg1"/>
                          </a:solidFill>
                        </a:rPr>
                        <a:t>Доходы</a:t>
                      </a:r>
                      <a:endParaRPr lang="ru-RU" sz="14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bg1"/>
                          </a:solidFill>
                        </a:rPr>
                        <a:t>2 332,7</a:t>
                      </a:r>
                      <a:endParaRPr lang="ru-RU" sz="14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bg1"/>
                          </a:solidFill>
                        </a:rPr>
                        <a:t>2 971,1</a:t>
                      </a:r>
                      <a:endParaRPr lang="ru-RU" sz="14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bg1"/>
                          </a:solidFill>
                        </a:rPr>
                        <a:t>2 797,3</a:t>
                      </a:r>
                      <a:endParaRPr lang="ru-RU" sz="14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bg1"/>
                          </a:solidFill>
                        </a:rPr>
                        <a:t>2 714,7</a:t>
                      </a:r>
                      <a:endParaRPr lang="ru-RU" sz="14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385128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bg1"/>
                          </a:solidFill>
                        </a:rPr>
                        <a:t>Расходы</a:t>
                      </a:r>
                      <a:endParaRPr lang="ru-RU" sz="14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bg1"/>
                          </a:solidFill>
                        </a:rPr>
                        <a:t>2 332,7</a:t>
                      </a:r>
                      <a:endParaRPr lang="ru-RU" sz="14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bg1"/>
                          </a:solidFill>
                        </a:rPr>
                        <a:t>2 990,5</a:t>
                      </a:r>
                      <a:endParaRPr lang="ru-RU" sz="14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bg1"/>
                          </a:solidFill>
                        </a:rPr>
                        <a:t>2 797,3</a:t>
                      </a:r>
                      <a:endParaRPr lang="ru-RU" sz="14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bg1"/>
                          </a:solidFill>
                        </a:rPr>
                        <a:t>2 714,7</a:t>
                      </a:r>
                      <a:endParaRPr lang="ru-RU" sz="14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385128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bg1"/>
                          </a:solidFill>
                        </a:rPr>
                        <a:t>Дефицит(-),</a:t>
                      </a:r>
                      <a:r>
                        <a:rPr lang="ru-RU" sz="1400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ru-RU" sz="1400" baseline="0" dirty="0" err="1" smtClean="0">
                          <a:solidFill>
                            <a:schemeClr val="bg1"/>
                          </a:solidFill>
                        </a:rPr>
                        <a:t>Профицит</a:t>
                      </a:r>
                      <a:r>
                        <a:rPr lang="ru-RU" sz="1400" baseline="0" dirty="0" smtClean="0">
                          <a:solidFill>
                            <a:schemeClr val="bg1"/>
                          </a:solidFill>
                        </a:rPr>
                        <a:t> (+)</a:t>
                      </a:r>
                      <a:endParaRPr lang="ru-RU" sz="14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bg1"/>
                          </a:solidFill>
                        </a:rPr>
                        <a:t>0,0</a:t>
                      </a:r>
                      <a:endParaRPr lang="ru-RU" sz="14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bg1"/>
                          </a:solidFill>
                        </a:rPr>
                        <a:t>-19,4</a:t>
                      </a:r>
                      <a:endParaRPr lang="ru-RU" sz="14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bg1"/>
                          </a:solidFill>
                        </a:rPr>
                        <a:t>0,0</a:t>
                      </a:r>
                      <a:endParaRPr lang="ru-RU" sz="14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bg1"/>
                          </a:solidFill>
                        </a:rPr>
                        <a:t>0,0</a:t>
                      </a:r>
                      <a:endParaRPr lang="ru-RU" sz="14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133364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bg1"/>
                          </a:solidFill>
                        </a:rPr>
                        <a:t>Источники</a:t>
                      </a:r>
                      <a:r>
                        <a:rPr lang="ru-RU" sz="1400" baseline="0" dirty="0" smtClean="0">
                          <a:solidFill>
                            <a:schemeClr val="bg1"/>
                          </a:solidFill>
                        </a:rPr>
                        <a:t> финансирования дефицита</a:t>
                      </a:r>
                      <a:endParaRPr lang="ru-RU" sz="14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bg1"/>
                          </a:solidFill>
                        </a:rPr>
                        <a:t>0,0</a:t>
                      </a:r>
                      <a:endParaRPr lang="ru-RU" sz="14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bg1"/>
                          </a:solidFill>
                        </a:rPr>
                        <a:t>19,4</a:t>
                      </a:r>
                      <a:endParaRPr lang="ru-RU" sz="14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bg1"/>
                          </a:solidFill>
                        </a:rPr>
                        <a:t>0,0</a:t>
                      </a:r>
                      <a:endParaRPr lang="ru-RU" sz="14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bg1"/>
                          </a:solidFill>
                        </a:rPr>
                        <a:t>0,0</a:t>
                      </a:r>
                      <a:endParaRPr lang="ru-RU" sz="14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58204" cy="939784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1707E3"/>
                </a:solidFill>
              </a:rPr>
              <a:t>Основные параметры бюджета </a:t>
            </a:r>
            <a:r>
              <a:rPr lang="ru-RU" sz="2400" dirty="0" err="1" smtClean="0">
                <a:solidFill>
                  <a:srgbClr val="1707E3"/>
                </a:solidFill>
              </a:rPr>
              <a:t>Белокалитвинского</a:t>
            </a:r>
            <a:r>
              <a:rPr lang="ru-RU" sz="2400" dirty="0" smtClean="0">
                <a:solidFill>
                  <a:srgbClr val="1707E3"/>
                </a:solidFill>
              </a:rPr>
              <a:t> района на 2014 год</a:t>
            </a:r>
            <a:endParaRPr lang="ru-RU" sz="2400" dirty="0">
              <a:solidFill>
                <a:srgbClr val="1707E3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285860"/>
            <a:ext cx="8643998" cy="5429288"/>
          </a:xfrm>
        </p:spPr>
        <p:txBody>
          <a:bodyPr/>
          <a:lstStyle/>
          <a:p>
            <a:pPr>
              <a:buNone/>
            </a:pPr>
            <a:r>
              <a:rPr lang="ru-RU" sz="1800" dirty="0" smtClean="0">
                <a:solidFill>
                  <a:srgbClr val="FF0000"/>
                </a:solidFill>
              </a:rPr>
              <a:t>Доходы бюджета 2 971 108,1</a:t>
            </a:r>
            <a:r>
              <a:rPr lang="ru-RU" dirty="0" smtClean="0">
                <a:solidFill>
                  <a:srgbClr val="FF0000"/>
                </a:solidFill>
              </a:rPr>
              <a:t>                            </a:t>
            </a:r>
            <a:r>
              <a:rPr lang="ru-RU" sz="1800" dirty="0" smtClean="0">
                <a:solidFill>
                  <a:srgbClr val="FF0000"/>
                </a:solidFill>
              </a:rPr>
              <a:t>Расходы бюджета 2 990 479,5</a:t>
            </a:r>
          </a:p>
          <a:p>
            <a:pPr>
              <a:buNone/>
            </a:pPr>
            <a:r>
              <a:rPr lang="ru-RU" sz="1100" dirty="0" smtClean="0">
                <a:solidFill>
                  <a:schemeClr val="bg1"/>
                </a:solidFill>
              </a:rPr>
              <a:t>                                                                                                                                                                                                                 тыс. рублей </a:t>
            </a:r>
            <a:endParaRPr lang="ru-RU" sz="1100" dirty="0">
              <a:solidFill>
                <a:schemeClr val="bg1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428596" y="2285992"/>
            <a:ext cx="2571768" cy="35719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bg1"/>
                </a:solidFill>
              </a:rPr>
              <a:t>Налог на прибыль 5 596,1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6215074" y="6143644"/>
            <a:ext cx="2571768" cy="357190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bg1"/>
                </a:solidFill>
              </a:rPr>
              <a:t>Иные расходы  196 511,4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6215074" y="5500702"/>
            <a:ext cx="2571768" cy="42862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bg1"/>
                </a:solidFill>
              </a:rPr>
              <a:t>Физическая культура и спорт </a:t>
            </a:r>
          </a:p>
          <a:p>
            <a:pPr algn="ctr"/>
            <a:r>
              <a:rPr lang="ru-RU" sz="1400" dirty="0" smtClean="0">
                <a:solidFill>
                  <a:schemeClr val="bg1"/>
                </a:solidFill>
              </a:rPr>
              <a:t>2 685,4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6215074" y="4929198"/>
            <a:ext cx="2571768" cy="357190"/>
          </a:xfrm>
          <a:prstGeom prst="rect">
            <a:avLst/>
          </a:prstGeom>
          <a:solidFill>
            <a:srgbClr val="FF6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bg1"/>
                </a:solidFill>
              </a:rPr>
              <a:t>Здравоохранение 31 409,3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6215074" y="4357694"/>
            <a:ext cx="2571768" cy="428628"/>
          </a:xfrm>
          <a:prstGeom prst="rect">
            <a:avLst/>
          </a:prstGeom>
          <a:solidFill>
            <a:srgbClr val="FF99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bg1"/>
                </a:solidFill>
              </a:rPr>
              <a:t>Социальная политика </a:t>
            </a:r>
          </a:p>
          <a:p>
            <a:pPr algn="ctr"/>
            <a:r>
              <a:rPr lang="ru-RU" sz="1400" dirty="0" smtClean="0">
                <a:solidFill>
                  <a:schemeClr val="bg1"/>
                </a:solidFill>
              </a:rPr>
              <a:t>83 093,2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6215074" y="3786190"/>
            <a:ext cx="2571768" cy="50006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bg1"/>
                </a:solidFill>
              </a:rPr>
              <a:t>Культура, кинематография </a:t>
            </a:r>
          </a:p>
          <a:p>
            <a:pPr algn="ctr"/>
            <a:r>
              <a:rPr lang="ru-RU" sz="1400" dirty="0" smtClean="0">
                <a:solidFill>
                  <a:schemeClr val="bg1"/>
                </a:solidFill>
              </a:rPr>
              <a:t>116 411,7  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6215074" y="3214686"/>
            <a:ext cx="2500330" cy="42862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bg1"/>
                </a:solidFill>
              </a:rPr>
              <a:t>Образование 1 100 793,5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6215074" y="2571744"/>
            <a:ext cx="2571768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bg1"/>
                </a:solidFill>
              </a:rPr>
              <a:t>Жилищно-коммунальное хозяйство 516 993,5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6215074" y="2000240"/>
            <a:ext cx="2500330" cy="428628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bg1"/>
                </a:solidFill>
              </a:rPr>
              <a:t>Национальная экономика </a:t>
            </a:r>
          </a:p>
          <a:p>
            <a:pPr algn="ctr"/>
            <a:r>
              <a:rPr lang="ru-RU" sz="1400" dirty="0" smtClean="0">
                <a:solidFill>
                  <a:schemeClr val="bg1"/>
                </a:solidFill>
              </a:rPr>
              <a:t>142 581,5   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428596" y="2928934"/>
            <a:ext cx="2571768" cy="3571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bg1"/>
                </a:solidFill>
              </a:rPr>
              <a:t>Акцизы 11 864,3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428596" y="3500438"/>
            <a:ext cx="2571768" cy="42862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bg1"/>
                </a:solidFill>
              </a:rPr>
              <a:t>Налоги на совокупный доход 37 383,1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428596" y="4143380"/>
            <a:ext cx="2500330" cy="500066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bg1"/>
                </a:solidFill>
              </a:rPr>
              <a:t>Налог на доходы физических лиц  276 510,9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428596" y="4857760"/>
            <a:ext cx="2571768" cy="500066"/>
          </a:xfrm>
          <a:prstGeom prst="rect">
            <a:avLst/>
          </a:prstGeom>
          <a:solidFill>
            <a:srgbClr val="FF99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bg1"/>
                </a:solidFill>
              </a:rPr>
              <a:t>Доходы от использования имущества 24 006,9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428596" y="5500702"/>
            <a:ext cx="2571768" cy="357190"/>
          </a:xfrm>
          <a:prstGeom prst="rect">
            <a:avLst/>
          </a:prstGeom>
          <a:solidFill>
            <a:srgbClr val="FF6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bg1"/>
                </a:solidFill>
              </a:rPr>
              <a:t>Иные доходы 18 751,9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428596" y="6143644"/>
            <a:ext cx="2571768" cy="500066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bg1"/>
                </a:solidFill>
              </a:rPr>
              <a:t>Безвозмездные поступления </a:t>
            </a:r>
          </a:p>
          <a:p>
            <a:pPr algn="ctr"/>
            <a:r>
              <a:rPr lang="ru-RU" sz="1400" dirty="0" smtClean="0">
                <a:solidFill>
                  <a:schemeClr val="bg1"/>
                </a:solidFill>
              </a:rPr>
              <a:t>2 596 994,9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55" name="Скругленный прямоугольник 54"/>
          <p:cNvSpPr/>
          <p:nvPr/>
        </p:nvSpPr>
        <p:spPr>
          <a:xfrm>
            <a:off x="3643306" y="5286388"/>
            <a:ext cx="1914532" cy="14144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bg1"/>
                </a:solidFill>
              </a:rPr>
              <a:t>Среднедушевой бюджетный доход в </a:t>
            </a:r>
            <a:r>
              <a:rPr lang="ru-RU" sz="1400" dirty="0" err="1" smtClean="0">
                <a:solidFill>
                  <a:schemeClr val="bg1"/>
                </a:solidFill>
              </a:rPr>
              <a:t>Белокалитвинском</a:t>
            </a:r>
            <a:r>
              <a:rPr lang="ru-RU" sz="1400" dirty="0" smtClean="0">
                <a:solidFill>
                  <a:schemeClr val="bg1"/>
                </a:solidFill>
              </a:rPr>
              <a:t> районе </a:t>
            </a:r>
          </a:p>
          <a:p>
            <a:pPr algn="ctr"/>
            <a:r>
              <a:rPr lang="ru-RU" sz="1400" dirty="0" smtClean="0">
                <a:solidFill>
                  <a:schemeClr val="bg1"/>
                </a:solidFill>
              </a:rPr>
              <a:t>27,2 тыс. рублей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57" name="TextBox 56"/>
          <p:cNvSpPr txBox="1"/>
          <p:nvPr/>
        </p:nvSpPr>
        <p:spPr>
          <a:xfrm flipH="1">
            <a:off x="3571868" y="4214818"/>
            <a:ext cx="20002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 smtClean="0">
                <a:solidFill>
                  <a:srgbClr val="FFFF00"/>
                </a:solidFill>
              </a:rPr>
              <a:t>Численность населения тыс.  98,5 чел.</a:t>
            </a:r>
          </a:p>
        </p:txBody>
      </p:sp>
      <p:pic>
        <p:nvPicPr>
          <p:cNvPr id="14338" name="Picture 2" descr="Поклонный крес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4744" y="1428736"/>
            <a:ext cx="1857388" cy="278608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1707E3"/>
                </a:solidFill>
              </a:rPr>
              <a:t>Динамика доходов бюджета </a:t>
            </a:r>
            <a:r>
              <a:rPr lang="ru-RU" sz="2800" dirty="0" err="1" smtClean="0">
                <a:solidFill>
                  <a:srgbClr val="1707E3"/>
                </a:solidFill>
              </a:rPr>
              <a:t>Белокалитвинского</a:t>
            </a:r>
            <a:r>
              <a:rPr lang="ru-RU" sz="2800" dirty="0" smtClean="0">
                <a:solidFill>
                  <a:srgbClr val="1707E3"/>
                </a:solidFill>
              </a:rPr>
              <a:t> района</a:t>
            </a:r>
            <a:endParaRPr lang="ru-RU" sz="2800" dirty="0">
              <a:solidFill>
                <a:srgbClr val="1707E3"/>
              </a:solidFill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28596" y="1643050"/>
          <a:ext cx="8246533" cy="47508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>
            <a:graphicFrameLocks/>
          </p:cNvGraphicFramePr>
          <p:nvPr/>
        </p:nvGraphicFramePr>
        <p:xfrm>
          <a:off x="214283" y="214290"/>
          <a:ext cx="8643998" cy="63579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dirty="0" smtClean="0"/>
              <a:t>Структура </a:t>
            </a:r>
            <a:r>
              <a:rPr lang="ru-RU" sz="3100" dirty="0" smtClean="0"/>
              <a:t>налоговых</a:t>
            </a:r>
            <a:r>
              <a:rPr lang="ru-RU" sz="2800" dirty="0" smtClean="0"/>
              <a:t> и неналоговых доходов бюджета Белокалитвинского района на 2014 год </a:t>
            </a:r>
            <a:br>
              <a:rPr lang="ru-RU" sz="2800" dirty="0" smtClean="0"/>
            </a:br>
            <a:r>
              <a:rPr lang="ru-RU" sz="1000" dirty="0" smtClean="0"/>
              <a:t>(без НДФЛ)</a:t>
            </a:r>
            <a:endParaRPr lang="ru-RU" sz="1000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58204" cy="49006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Другая 12">
      <a:dk1>
        <a:sysClr val="windowText" lastClr="000000"/>
      </a:dk1>
      <a:lt1>
        <a:srgbClr val="9CB084"/>
      </a:lt1>
      <a:dk2>
        <a:srgbClr val="3D8DA9"/>
      </a:dk2>
      <a:lt2>
        <a:srgbClr val="A2B5E2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dirty="0" smtClean="0">
            <a:solidFill>
              <a:schemeClr val="accent4">
                <a:lumMod val="50000"/>
              </a:schemeClr>
            </a:solidFill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1647</TotalTime>
  <Words>2361</Words>
  <Application>Microsoft Office PowerPoint</Application>
  <PresentationFormat>Экран (4:3)</PresentationFormat>
  <Paragraphs>356</Paragraphs>
  <Slides>31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Апекс</vt:lpstr>
      <vt:lpstr>Проект бюджета Белокалитвинского района на 2014 год и плановый период 2015 и 2016 годов</vt:lpstr>
      <vt:lpstr>Слайд 2</vt:lpstr>
      <vt:lpstr>ОСНОВНЫЕ НАПРАВЛЕНИЯ БЮДЖЕТНОЙ И НАЛОГОВОЙ ПОЛИТИКИ  БЕЛОКАЛИТВИНСКОГО РАЙОНА НА 2014-2016 ГОДЫ Утверждены постановлением Администрации Белокалитвинского района   от 14.10.2013 №1704</vt:lpstr>
      <vt:lpstr>Нормативные правовые акты принятые в связи с переходом на «программный» бюджет</vt:lpstr>
      <vt:lpstr>Основные параметры бюджета Белокалитвинского района на 2014 год и на плановый период  2015 и 2016 годов»</vt:lpstr>
      <vt:lpstr>Основные параметры бюджета Белокалитвинского района на 2014 год</vt:lpstr>
      <vt:lpstr>Динамика доходов бюджета Белокалитвинского района</vt:lpstr>
      <vt:lpstr>Слайд 8</vt:lpstr>
      <vt:lpstr>Структура налоговых и неналоговых доходов бюджета Белокалитвинского района на 2014 год  (без НДФЛ)</vt:lpstr>
      <vt:lpstr>Структура доходов бюджета  Белокалитвинского района в 2014 году </vt:lpstr>
      <vt:lpstr>Динамика безвозмездных поступлений в бюджет Белокалитвинского района</vt:lpstr>
      <vt:lpstr>Динамика расходов бюджета Белокалитвинского района в 2013-2016 годах</vt:lpstr>
      <vt:lpstr>Структура муниципальных программ Белокалитвинского района на 2014 год</vt:lpstr>
      <vt:lpstr>Доля муниципальных программ в общем объеме расходов, запланированных на реализацию муниципальных программ Белокалитвинского района на 2014 год</vt:lpstr>
      <vt:lpstr>Расходы местного бюджета, формируемые в рамках муниципальных программ Белокалитвинского района, и непрограммные расходы</vt:lpstr>
      <vt:lpstr>Структура расходов бюджета Белокалитвинского района на 2014 год</vt:lpstr>
      <vt:lpstr>Расходы  бюджета Белокалитвинского района в сфере национальной безопасности и правоохранительной деятельности</vt:lpstr>
      <vt:lpstr>Расходы  бюджета Белокалитвинского района в сфере национальной экономики</vt:lpstr>
      <vt:lpstr> </vt:lpstr>
      <vt:lpstr>Расходы  бюджета Белокалитвинского района в сфере жилищно-коммунального хозяйства</vt:lpstr>
      <vt:lpstr>Слайд 21</vt:lpstr>
      <vt:lpstr>Расходы  бюджета Белокалитвинского района на 2014 год в сфере образования</vt:lpstr>
      <vt:lpstr>Образование</vt:lpstr>
      <vt:lpstr>Расходы бюджета Белокалитвинского района на 2014 год в сфере культуры , кинематографии</vt:lpstr>
      <vt:lpstr>Культура, кинематография</vt:lpstr>
      <vt:lpstr>Расходы бюджета Белокалитвинского района на 2014 год  в сфере здравоохранения </vt:lpstr>
      <vt:lpstr>Расходы бюджета Белокалитвинского района на 2014 год  в сфере социальной политики </vt:lpstr>
      <vt:lpstr>Расходы Белокалитвинского района на 2014 год в сфере физической культуры и спорта</vt:lpstr>
      <vt:lpstr>Объемы межбюджетных трансфертов, предоставляемые бюджетам поселений Белокалитвинского района</vt:lpstr>
      <vt:lpstr>Объемы ассигнований, предоставляемые бюджетам поселений  Белокалитвинского района</vt:lpstr>
      <vt:lpstr>Слайд 31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бюджета Белокалитвинского района на 2014 год и плановый период 2015 и 2016 годов</dc:title>
  <dc:creator>1</dc:creator>
  <cp:lastModifiedBy>Parshina</cp:lastModifiedBy>
  <cp:revision>279</cp:revision>
  <dcterms:created xsi:type="dcterms:W3CDTF">2014-05-07T18:07:21Z</dcterms:created>
  <dcterms:modified xsi:type="dcterms:W3CDTF">2014-05-15T13:34:29Z</dcterms:modified>
</cp:coreProperties>
</file>